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370" r:id="rId3"/>
    <p:sldId id="371" r:id="rId4"/>
    <p:sldId id="372" r:id="rId5"/>
    <p:sldId id="354" r:id="rId6"/>
    <p:sldId id="375" r:id="rId7"/>
    <p:sldId id="355" r:id="rId8"/>
    <p:sldId id="356" r:id="rId9"/>
    <p:sldId id="357" r:id="rId10"/>
    <p:sldId id="358" r:id="rId11"/>
    <p:sldId id="359" r:id="rId12"/>
    <p:sldId id="360" r:id="rId13"/>
    <p:sldId id="361" r:id="rId14"/>
    <p:sldId id="362" r:id="rId15"/>
    <p:sldId id="363" r:id="rId16"/>
    <p:sldId id="374" r:id="rId17"/>
    <p:sldId id="364" r:id="rId18"/>
    <p:sldId id="365" r:id="rId19"/>
    <p:sldId id="366" r:id="rId20"/>
    <p:sldId id="33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15:guide id="1" orient="horz" pos="4230">
          <p15:clr>
            <a:srgbClr val="A4A3A4"/>
          </p15:clr>
        </p15:guide>
        <p15:guide id="2" pos="77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3F9B"/>
    <a:srgbClr val="F67A1F"/>
    <a:srgbClr val="B4DFDE"/>
    <a:srgbClr val="155C89"/>
    <a:srgbClr val="195B89"/>
    <a:srgbClr val="2A7CEA"/>
    <a:srgbClr val="E4D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7"/>
    <p:restoredTop sz="94578"/>
  </p:normalViewPr>
  <p:slideViewPr>
    <p:cSldViewPr>
      <p:cViewPr>
        <p:scale>
          <a:sx n="100" d="100"/>
          <a:sy n="100" d="100"/>
        </p:scale>
        <p:origin x="1032" y="1192"/>
      </p:cViewPr>
      <p:guideLst>
        <p:guide orient="horz" pos="4230"/>
        <p:guide pos="77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146536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2</a:t>
            </a:fld>
            <a:endParaRPr lang="zh-CN" altLang="en-US"/>
          </a:p>
        </p:txBody>
      </p:sp>
    </p:spTree>
    <p:extLst>
      <p:ext uri="{BB962C8B-B14F-4D97-AF65-F5344CB8AC3E}">
        <p14:creationId xmlns:p14="http://schemas.microsoft.com/office/powerpoint/2010/main" val="480137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12</a:t>
            </a:fld>
            <a:endParaRPr lang="zh-CN" altLang="en-US"/>
          </a:p>
        </p:txBody>
      </p:sp>
    </p:spTree>
    <p:extLst>
      <p:ext uri="{BB962C8B-B14F-4D97-AF65-F5344CB8AC3E}">
        <p14:creationId xmlns:p14="http://schemas.microsoft.com/office/powerpoint/2010/main" val="2125581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13</a:t>
            </a:fld>
            <a:endParaRPr lang="zh-CN" altLang="en-US"/>
          </a:p>
        </p:txBody>
      </p:sp>
    </p:spTree>
    <p:extLst>
      <p:ext uri="{BB962C8B-B14F-4D97-AF65-F5344CB8AC3E}">
        <p14:creationId xmlns:p14="http://schemas.microsoft.com/office/powerpoint/2010/main" val="2379781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14</a:t>
            </a:fld>
            <a:endParaRPr lang="zh-CN" altLang="en-US"/>
          </a:p>
        </p:txBody>
      </p:sp>
    </p:spTree>
    <p:extLst>
      <p:ext uri="{BB962C8B-B14F-4D97-AF65-F5344CB8AC3E}">
        <p14:creationId xmlns:p14="http://schemas.microsoft.com/office/powerpoint/2010/main" val="299689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15</a:t>
            </a:fld>
            <a:endParaRPr lang="zh-CN" altLang="en-US"/>
          </a:p>
        </p:txBody>
      </p:sp>
    </p:spTree>
    <p:extLst>
      <p:ext uri="{BB962C8B-B14F-4D97-AF65-F5344CB8AC3E}">
        <p14:creationId xmlns:p14="http://schemas.microsoft.com/office/powerpoint/2010/main" val="1854304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16</a:t>
            </a:fld>
            <a:endParaRPr lang="zh-CN" altLang="en-US"/>
          </a:p>
        </p:txBody>
      </p:sp>
    </p:spTree>
    <p:extLst>
      <p:ext uri="{BB962C8B-B14F-4D97-AF65-F5344CB8AC3E}">
        <p14:creationId xmlns:p14="http://schemas.microsoft.com/office/powerpoint/2010/main" val="4287286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17</a:t>
            </a:fld>
            <a:endParaRPr lang="zh-CN" altLang="en-US"/>
          </a:p>
        </p:txBody>
      </p:sp>
    </p:spTree>
    <p:extLst>
      <p:ext uri="{BB962C8B-B14F-4D97-AF65-F5344CB8AC3E}">
        <p14:creationId xmlns:p14="http://schemas.microsoft.com/office/powerpoint/2010/main" val="599866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18</a:t>
            </a:fld>
            <a:endParaRPr lang="zh-CN" altLang="en-US"/>
          </a:p>
        </p:txBody>
      </p:sp>
    </p:spTree>
    <p:extLst>
      <p:ext uri="{BB962C8B-B14F-4D97-AF65-F5344CB8AC3E}">
        <p14:creationId xmlns:p14="http://schemas.microsoft.com/office/powerpoint/2010/main" val="3328201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19</a:t>
            </a:fld>
            <a:endParaRPr lang="zh-CN" altLang="en-US"/>
          </a:p>
        </p:txBody>
      </p:sp>
    </p:spTree>
    <p:extLst>
      <p:ext uri="{BB962C8B-B14F-4D97-AF65-F5344CB8AC3E}">
        <p14:creationId xmlns:p14="http://schemas.microsoft.com/office/powerpoint/2010/main" val="1475800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05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45059"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EA5045CF-D9F9-284A-A3A4-4D3A7E7BCFFB}" type="slidenum">
              <a:rPr lang="zh-CN" altLang="en-US"/>
              <a:pPr/>
              <a:t>20</a:t>
            </a:fld>
            <a:endParaRPr lang="zh-CN" altLang="en-US"/>
          </a:p>
        </p:txBody>
      </p:sp>
    </p:spTree>
    <p:extLst>
      <p:ext uri="{BB962C8B-B14F-4D97-AF65-F5344CB8AC3E}">
        <p14:creationId xmlns:p14="http://schemas.microsoft.com/office/powerpoint/2010/main" val="77282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3</a:t>
            </a:fld>
            <a:endParaRPr lang="zh-CN" altLang="en-US"/>
          </a:p>
        </p:txBody>
      </p:sp>
    </p:spTree>
    <p:extLst>
      <p:ext uri="{BB962C8B-B14F-4D97-AF65-F5344CB8AC3E}">
        <p14:creationId xmlns:p14="http://schemas.microsoft.com/office/powerpoint/2010/main" val="131296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4</a:t>
            </a:fld>
            <a:endParaRPr lang="zh-CN" altLang="en-US"/>
          </a:p>
        </p:txBody>
      </p:sp>
    </p:spTree>
    <p:extLst>
      <p:ext uri="{BB962C8B-B14F-4D97-AF65-F5344CB8AC3E}">
        <p14:creationId xmlns:p14="http://schemas.microsoft.com/office/powerpoint/2010/main" val="3509436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5</a:t>
            </a:fld>
            <a:endParaRPr lang="zh-CN" altLang="en-US"/>
          </a:p>
        </p:txBody>
      </p:sp>
    </p:spTree>
    <p:extLst>
      <p:ext uri="{BB962C8B-B14F-4D97-AF65-F5344CB8AC3E}">
        <p14:creationId xmlns:p14="http://schemas.microsoft.com/office/powerpoint/2010/main" val="1613820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7</a:t>
            </a:fld>
            <a:endParaRPr lang="zh-CN" altLang="en-US"/>
          </a:p>
        </p:txBody>
      </p:sp>
    </p:spTree>
    <p:extLst>
      <p:ext uri="{BB962C8B-B14F-4D97-AF65-F5344CB8AC3E}">
        <p14:creationId xmlns:p14="http://schemas.microsoft.com/office/powerpoint/2010/main" val="4008389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8</a:t>
            </a:fld>
            <a:endParaRPr lang="zh-CN" altLang="en-US"/>
          </a:p>
        </p:txBody>
      </p:sp>
    </p:spTree>
    <p:extLst>
      <p:ext uri="{BB962C8B-B14F-4D97-AF65-F5344CB8AC3E}">
        <p14:creationId xmlns:p14="http://schemas.microsoft.com/office/powerpoint/2010/main" val="246820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9</a:t>
            </a:fld>
            <a:endParaRPr lang="zh-CN" altLang="en-US"/>
          </a:p>
        </p:txBody>
      </p:sp>
    </p:spTree>
    <p:extLst>
      <p:ext uri="{BB962C8B-B14F-4D97-AF65-F5344CB8AC3E}">
        <p14:creationId xmlns:p14="http://schemas.microsoft.com/office/powerpoint/2010/main" val="4130057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10</a:t>
            </a:fld>
            <a:endParaRPr lang="zh-CN" altLang="en-US"/>
          </a:p>
        </p:txBody>
      </p:sp>
    </p:spTree>
    <p:extLst>
      <p:ext uri="{BB962C8B-B14F-4D97-AF65-F5344CB8AC3E}">
        <p14:creationId xmlns:p14="http://schemas.microsoft.com/office/powerpoint/2010/main" val="3222104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p>
        </p:txBody>
      </p:sp>
      <p:sp>
        <p:nvSpPr>
          <p:cNvPr id="21507"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宋体" charset="0"/>
              </a:defRPr>
            </a:lvl1pPr>
            <a:lvl2pPr marL="742950" indent="-285750">
              <a:defRPr kumimoji="1">
                <a:solidFill>
                  <a:schemeClr val="tx1"/>
                </a:solidFill>
                <a:latin typeface="Calibri" charset="0"/>
                <a:ea typeface="宋体" charset="0"/>
              </a:defRPr>
            </a:lvl2pPr>
            <a:lvl3pPr marL="1143000" indent="-228600">
              <a:defRPr kumimoji="1">
                <a:solidFill>
                  <a:schemeClr val="tx1"/>
                </a:solidFill>
                <a:latin typeface="Calibri" charset="0"/>
                <a:ea typeface="宋体" charset="0"/>
              </a:defRPr>
            </a:lvl3pPr>
            <a:lvl4pPr marL="1600200" indent="-228600">
              <a:defRPr kumimoji="1">
                <a:solidFill>
                  <a:schemeClr val="tx1"/>
                </a:solidFill>
                <a:latin typeface="Calibri" charset="0"/>
                <a:ea typeface="宋体" charset="0"/>
              </a:defRPr>
            </a:lvl4pPr>
            <a:lvl5pPr marL="2057400" indent="-228600">
              <a:defRPr kumimoji="1">
                <a:solidFill>
                  <a:schemeClr val="tx1"/>
                </a:solidFill>
                <a:latin typeface="Calibri" charset="0"/>
                <a:ea typeface="宋体" charset="0"/>
              </a:defRPr>
            </a:lvl5pPr>
            <a:lvl6pPr marL="2514600" indent="-228600" defTabSz="457200" eaLnBrk="0" fontAlgn="base" hangingPunct="0">
              <a:spcBef>
                <a:spcPct val="0"/>
              </a:spcBef>
              <a:spcAft>
                <a:spcPct val="0"/>
              </a:spcAft>
              <a:defRPr kumimoji="1">
                <a:solidFill>
                  <a:schemeClr val="tx1"/>
                </a:solidFill>
                <a:latin typeface="Calibri" charset="0"/>
                <a:ea typeface="宋体" charset="0"/>
              </a:defRPr>
            </a:lvl6pPr>
            <a:lvl7pPr marL="2971800" indent="-228600" defTabSz="457200" eaLnBrk="0" fontAlgn="base" hangingPunct="0">
              <a:spcBef>
                <a:spcPct val="0"/>
              </a:spcBef>
              <a:spcAft>
                <a:spcPct val="0"/>
              </a:spcAft>
              <a:defRPr kumimoji="1">
                <a:solidFill>
                  <a:schemeClr val="tx1"/>
                </a:solidFill>
                <a:latin typeface="Calibri" charset="0"/>
                <a:ea typeface="宋体" charset="0"/>
              </a:defRPr>
            </a:lvl7pPr>
            <a:lvl8pPr marL="3429000" indent="-228600" defTabSz="457200" eaLnBrk="0" fontAlgn="base" hangingPunct="0">
              <a:spcBef>
                <a:spcPct val="0"/>
              </a:spcBef>
              <a:spcAft>
                <a:spcPct val="0"/>
              </a:spcAft>
              <a:defRPr kumimoji="1">
                <a:solidFill>
                  <a:schemeClr val="tx1"/>
                </a:solidFill>
                <a:latin typeface="Calibri" charset="0"/>
                <a:ea typeface="宋体" charset="0"/>
              </a:defRPr>
            </a:lvl8pPr>
            <a:lvl9pPr marL="3886200" indent="-228600" defTabSz="457200" eaLnBrk="0" fontAlgn="base" hangingPunct="0">
              <a:spcBef>
                <a:spcPct val="0"/>
              </a:spcBef>
              <a:spcAft>
                <a:spcPct val="0"/>
              </a:spcAft>
              <a:defRPr kumimoji="1">
                <a:solidFill>
                  <a:schemeClr val="tx1"/>
                </a:solidFill>
                <a:latin typeface="Calibri" charset="0"/>
                <a:ea typeface="宋体" charset="0"/>
              </a:defRPr>
            </a:lvl9pPr>
          </a:lstStyle>
          <a:p>
            <a:fld id="{8A1F670C-0406-8440-8CB8-6D54F8D63D9B}" type="slidenum">
              <a:rPr lang="zh-CN" altLang="en-US"/>
              <a:pPr/>
              <a:t>11</a:t>
            </a:fld>
            <a:endParaRPr lang="zh-CN" altLang="en-US"/>
          </a:p>
        </p:txBody>
      </p:sp>
    </p:spTree>
    <p:extLst>
      <p:ext uri="{BB962C8B-B14F-4D97-AF65-F5344CB8AC3E}">
        <p14:creationId xmlns:p14="http://schemas.microsoft.com/office/powerpoint/2010/main" val="917049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4833937" y="2303859"/>
            <a:ext cx="14716126" cy="4643438"/>
          </a:xfrm>
          <a:prstGeom prst="rect">
            <a:avLst/>
          </a:prstGeom>
        </p:spPr>
        <p:txBody>
          <a:bodyPr anchor="b"/>
          <a:lstStyle/>
          <a:p>
            <a:r>
              <a:t>标题文本</a:t>
            </a:r>
          </a:p>
        </p:txBody>
      </p:sp>
      <p:sp>
        <p:nvSpPr>
          <p:cNvPr id="12" name="正文级别 1…"/>
          <p:cNvSpPr txBox="1">
            <a:spLocks noGrp="1"/>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0136F8-1D5E-C848-BBD7-E692AD916DD8}" type="datetimeFigureOut">
              <a:rPr lang="en-US" altLang="zh-CN"/>
              <a:pPr>
                <a:defRPr/>
              </a:pPr>
              <a:t>10/24/19</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1917774" y="13010554"/>
            <a:ext cx="530593" cy="513601"/>
          </a:xfrm>
        </p:spPr>
        <p:txBody>
          <a:bodyPr/>
          <a:lstStyle>
            <a:lvl1pPr>
              <a:defRPr/>
            </a:lvl1pPr>
          </a:lstStyle>
          <a:p>
            <a:pPr>
              <a:defRPr/>
            </a:pPr>
            <a:fld id="{2A97DDED-294F-FB48-9D2D-3F5FFB633ED6}" type="slidenum">
              <a:rPr lang="en-US" altLang="zh-CN"/>
              <a:pPr>
                <a:defRPr/>
              </a:pPr>
              <a:t>‹#›</a:t>
            </a:fld>
            <a:endParaRPr lang="en-US" altLang="zh-CN"/>
          </a:p>
        </p:txBody>
      </p:sp>
    </p:spTree>
    <p:extLst>
      <p:ext uri="{BB962C8B-B14F-4D97-AF65-F5344CB8AC3E}">
        <p14:creationId xmlns:p14="http://schemas.microsoft.com/office/powerpoint/2010/main" val="620144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p:nvPr>
        </p:nvSpPr>
        <p:spPr>
          <a:xfrm>
            <a:off x="4833937" y="4536281"/>
            <a:ext cx="14716126" cy="4643438"/>
          </a:xfrm>
          <a:prstGeom prst="rect">
            <a:avLst/>
          </a:prstGeom>
        </p:spPr>
        <p:txBody>
          <a:bodyPr/>
          <a:lstStyle/>
          <a:p>
            <a:r>
              <a:t>标题文本</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2495609" y="892968"/>
            <a:ext cx="7500938" cy="11572876"/>
          </a:xfrm>
          <a:prstGeom prst="rect">
            <a:avLst/>
          </a:prstGeom>
        </p:spPr>
        <p:txBody>
          <a:bodyPr lIns="91439" tIns="45719" rIns="91439" bIns="45719" anchor="t">
            <a:noAutofit/>
          </a:bodyPr>
          <a:lstStyle/>
          <a:p>
            <a:endParaRPr/>
          </a:p>
        </p:txBody>
      </p:sp>
      <p:sp>
        <p:nvSpPr>
          <p:cNvPr id="39" name="标题文本"/>
          <p:cNvSpPr txBox="1">
            <a:spLocks noGrp="1"/>
          </p:cNvSpPr>
          <p:nvPr>
            <p:ph type="title"/>
          </p:nvPr>
        </p:nvSpPr>
        <p:spPr>
          <a:xfrm>
            <a:off x="4387453" y="892968"/>
            <a:ext cx="7500938" cy="5607845"/>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endParaRPr/>
          </a:p>
        </p:txBody>
      </p:sp>
      <p:sp>
        <p:nvSpPr>
          <p:cNvPr id="66" name="标题文本"/>
          <p:cNvSpPr txBox="1">
            <a:spLocks noGrp="1"/>
          </p:cNvSpPr>
          <p:nvPr>
            <p:ph type="title"/>
          </p:nvPr>
        </p:nvSpPr>
        <p:spPr>
          <a:prstGeom prst="rect">
            <a:avLst/>
          </a:prstGeom>
        </p:spPr>
        <p:txBody>
          <a:bodyPr/>
          <a:lstStyle/>
          <a:p>
            <a:r>
              <a:t>标题文本</a:t>
            </a:r>
          </a:p>
        </p:txBody>
      </p:sp>
      <p:sp>
        <p:nvSpPr>
          <p:cNvPr id="67" name="正文级别 1…"/>
          <p:cNvSpPr txBox="1">
            <a:spLocks noGrp="1"/>
          </p:cNvSpPr>
          <p:nvPr>
            <p:ph type="body" sz="quarter" idx="1"/>
          </p:nvPr>
        </p:nvSpPr>
        <p:spPr>
          <a:xfrm>
            <a:off x="4387453" y="3661171"/>
            <a:ext cx="7500938" cy="8840392"/>
          </a:xfrm>
          <a:prstGeom prst="rect">
            <a:avLst/>
          </a:prstGeom>
        </p:spPr>
        <p:txBody>
          <a:bodyPr/>
          <a:lstStyle>
            <a:lvl1pPr marL="465364" indent="-465364">
              <a:spcBef>
                <a:spcPts val="4500"/>
              </a:spcBef>
              <a:defRPr sz="3800">
                <a:latin typeface="Helvetica"/>
                <a:ea typeface="Helvetica"/>
                <a:cs typeface="Helvetica"/>
                <a:sym typeface="Helvetica"/>
              </a:defRPr>
            </a:lvl1pPr>
            <a:lvl2pPr marL="808264" indent="-465364">
              <a:spcBef>
                <a:spcPts val="4500"/>
              </a:spcBef>
              <a:defRPr sz="3800">
                <a:latin typeface="Helvetica"/>
                <a:ea typeface="Helvetica"/>
                <a:cs typeface="Helvetica"/>
                <a:sym typeface="Helvetica"/>
              </a:defRPr>
            </a:lvl2pPr>
            <a:lvl3pPr marL="1151164" indent="-465364">
              <a:spcBef>
                <a:spcPts val="4500"/>
              </a:spcBef>
              <a:defRPr sz="3800">
                <a:latin typeface="Helvetica"/>
                <a:ea typeface="Helvetica"/>
                <a:cs typeface="Helvetica"/>
                <a:sym typeface="Helvetica"/>
              </a:defRPr>
            </a:lvl3pPr>
            <a:lvl4pPr marL="1494064" indent="-465364">
              <a:spcBef>
                <a:spcPts val="4500"/>
              </a:spcBef>
              <a:defRPr sz="3800">
                <a:latin typeface="Helvetica"/>
                <a:ea typeface="Helvetica"/>
                <a:cs typeface="Helvetica"/>
                <a:sym typeface="Helvetica"/>
              </a:defRPr>
            </a:lvl4pPr>
            <a:lvl5pPr marL="1836964" indent="-465364">
              <a:spcBef>
                <a:spcPts val="4500"/>
              </a:spcBef>
              <a:defRPr sz="3800">
                <a:latin typeface="Helvetica"/>
                <a:ea typeface="Helvetica"/>
                <a:cs typeface="Helvetica"/>
                <a:sym typeface="Helvetica"/>
              </a:defRPr>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p:nvPr>
        </p:nvSpPr>
        <p:spPr>
          <a:xfrm>
            <a:off x="4387453" y="1785937"/>
            <a:ext cx="15609094" cy="10144126"/>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endParaRPr/>
          </a:p>
        </p:txBody>
      </p:sp>
      <p:sp>
        <p:nvSpPr>
          <p:cNvPr id="85" name="图像"/>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4833937" y="8947546"/>
            <a:ext cx="14716126" cy="660798"/>
          </a:xfrm>
          <a:prstGeom prst="rect">
            <a:avLst/>
          </a:prstGeom>
        </p:spPr>
        <p:txBody>
          <a:bodyPr anchor="t">
            <a:spAutoFit/>
          </a:bodyPr>
          <a:lstStyle>
            <a:lvl1pPr marL="0" indent="0">
              <a:spcBef>
                <a:spcPts val="0"/>
              </a:spcBef>
              <a:buSzTx/>
              <a:buNone/>
              <a:defRPr sz="3200">
                <a:latin typeface="Helvetica"/>
                <a:ea typeface="Helvetica"/>
                <a:cs typeface="Helvetica"/>
                <a:sym typeface="Helvetica"/>
              </a:defRPr>
            </a:lvl1pPr>
          </a:lstStyle>
          <a:p>
            <a:r>
              <a:t>–Johnny Appleseed</a:t>
            </a:r>
          </a:p>
        </p:txBody>
      </p:sp>
      <p:sp>
        <p:nvSpPr>
          <p:cNvPr id="94" name="“在此键入引文。”"/>
          <p:cNvSpPr txBox="1">
            <a:spLocks noGrp="1"/>
          </p:cNvSpPr>
          <p:nvPr>
            <p:ph type="body" sz="quarter" idx="14"/>
          </p:nvPr>
        </p:nvSpPr>
        <p:spPr>
          <a:xfrm>
            <a:off x="4833937" y="5947965"/>
            <a:ext cx="14716126" cy="1069976"/>
          </a:xfrm>
          <a:prstGeom prst="rect">
            <a:avLst/>
          </a:prstGeom>
        </p:spPr>
        <p:txBody>
          <a:bodyPr>
            <a:spAutoFit/>
          </a:bodyPr>
          <a:lstStyle>
            <a:lvl1pPr marL="0" indent="0" algn="ctr">
              <a:spcBef>
                <a:spcPts val="0"/>
              </a:spcBef>
              <a:buSzTx/>
              <a:buNone/>
              <a:defRPr sz="5200"/>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4387453" y="625078"/>
            <a:ext cx="15609094" cy="3036094"/>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标题文本</a:t>
            </a:r>
          </a:p>
        </p:txBody>
      </p:sp>
      <p:sp>
        <p:nvSpPr>
          <p:cNvPr id="3" name="正文级别 1…"/>
          <p:cNvSpPr txBox="1">
            <a:spLocks noGrp="1"/>
          </p:cNvSpPr>
          <p:nvPr>
            <p:ph type="body" idx="1"/>
          </p:nvPr>
        </p:nvSpPr>
        <p:spPr>
          <a:xfrm>
            <a:off x="4387453" y="3661171"/>
            <a:ext cx="15609094" cy="884039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lgn="ctr">
              <a:defRPr sz="2400">
                <a:latin typeface="+mn-lt"/>
                <a:ea typeface="+mn-ea"/>
                <a:cs typeface="+mn-cs"/>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1" r:id="rId10"/>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tiff"/><Relationship Id="rId3" Type="http://schemas.openxmlformats.org/officeDocument/2006/relationships/image" Target="../media/image4.png"/><Relationship Id="rId7" Type="http://schemas.openxmlformats.org/officeDocument/2006/relationships/image" Target="../media/image8.tiff"/><Relationship Id="rId12" Type="http://schemas.openxmlformats.org/officeDocument/2006/relationships/image" Target="../media/image13.tiff"/><Relationship Id="rId2" Type="http://schemas.openxmlformats.org/officeDocument/2006/relationships/notesSlide" Target="../notesSlides/notesSlide2.xml"/><Relationship Id="rId16" Type="http://schemas.openxmlformats.org/officeDocument/2006/relationships/image" Target="../media/image17.emf"/><Relationship Id="rId1" Type="http://schemas.openxmlformats.org/officeDocument/2006/relationships/slideLayout" Target="../slideLayouts/slideLayout10.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emf"/><Relationship Id="rId10" Type="http://schemas.openxmlformats.org/officeDocument/2006/relationships/image" Target="../media/image11.tiff"/><Relationship Id="rId4" Type="http://schemas.openxmlformats.org/officeDocument/2006/relationships/image" Target="../media/image5.png"/><Relationship Id="rId9" Type="http://schemas.openxmlformats.org/officeDocument/2006/relationships/image" Target="../media/image10.tiff"/><Relationship Id="rId14" Type="http://schemas.openxmlformats.org/officeDocument/2006/relationships/image" Target="../media/image15.tif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0.tiff"/><Relationship Id="rId4" Type="http://schemas.openxmlformats.org/officeDocument/2006/relationships/image" Target="../media/image19.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StockSnap_OEAYD7BW9P 拷贝.jpg" descr="StockSnap_OEAYD7BW9P 拷贝.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20" name="logo copy@2x.png" descr="logo copy@2x.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00534" y="4363598"/>
            <a:ext cx="3382932" cy="1213784"/>
          </a:xfrm>
          <a:prstGeom prst="rect">
            <a:avLst/>
          </a:prstGeom>
          <a:ln w="12700">
            <a:miter lim="400000"/>
          </a:ln>
        </p:spPr>
      </p:pic>
      <p:sp>
        <p:nvSpPr>
          <p:cNvPr id="121" name="在线工作及内容管理云平台"/>
          <p:cNvSpPr txBox="1"/>
          <p:nvPr/>
        </p:nvSpPr>
        <p:spPr>
          <a:xfrm>
            <a:off x="9298580" y="6098178"/>
            <a:ext cx="5786840" cy="759822"/>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4000"/>
            </a:lvl1pPr>
          </a:lstStyle>
          <a:p>
            <a:r>
              <a:rPr lang="zh-CN" altLang="en-US" dirty="0">
                <a:latin typeface="微软雅黑" panose="020B0503020204020204" pitchFamily="34" charset="-122"/>
                <a:ea typeface="微软雅黑" panose="020B0503020204020204" pitchFamily="34" charset="-122"/>
              </a:rPr>
              <a:t>文件管理及共享协作平台</a:t>
            </a:r>
            <a:endParaRPr dirty="0">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471920"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2369559"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文件密级</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6" y="5636174"/>
            <a:ext cx="7145867" cy="335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可设置任意一个企业文件的安全级别，公开、内部、限制、保密四个级别可选，不同级别对应不同的安全策略。文件访问控制能准确控制文件的传播行为和可见范围，也能精确到控制部门中每一个人对每一个文件或文件夹的访问权限。同时支持根据角色定义或者根据父文件夹定义的批处理操作。</a:t>
            </a: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36836" y="4193704"/>
            <a:ext cx="7133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文件本身的安全控制</a:t>
            </a:r>
          </a:p>
        </p:txBody>
      </p:sp>
      <p:pic>
        <p:nvPicPr>
          <p:cNvPr id="2" name="图片 1">
            <a:extLst>
              <a:ext uri="{FF2B5EF4-FFF2-40B4-BE49-F238E27FC236}">
                <a16:creationId xmlns:a16="http://schemas.microsoft.com/office/drawing/2014/main" id="{765BDC62-5C36-9E4C-B19F-581365A3246A}"/>
              </a:ext>
            </a:extLst>
          </p:cNvPr>
          <p:cNvPicPr>
            <a:picLocks noChangeAspect="1"/>
          </p:cNvPicPr>
          <p:nvPr/>
        </p:nvPicPr>
        <p:blipFill>
          <a:blip r:embed="rId3"/>
          <a:stretch>
            <a:fillRect/>
          </a:stretch>
        </p:blipFill>
        <p:spPr>
          <a:xfrm>
            <a:off x="19752840" y="2393504"/>
            <a:ext cx="3628134" cy="9637928"/>
          </a:xfrm>
          <a:prstGeom prst="rect">
            <a:avLst/>
          </a:prstGeom>
        </p:spPr>
      </p:pic>
      <p:pic>
        <p:nvPicPr>
          <p:cNvPr id="3" name="图片 2">
            <a:extLst>
              <a:ext uri="{FF2B5EF4-FFF2-40B4-BE49-F238E27FC236}">
                <a16:creationId xmlns:a16="http://schemas.microsoft.com/office/drawing/2014/main" id="{E456846B-F217-4145-81D5-359D54465B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03759" y="9801041"/>
            <a:ext cx="3942505" cy="2016224"/>
          </a:xfrm>
          <a:prstGeom prst="rect">
            <a:avLst/>
          </a:prstGeom>
          <a:ln>
            <a:noFill/>
          </a:ln>
          <a:effectLst>
            <a:softEdge rad="112500"/>
          </a:effectLst>
        </p:spPr>
      </p:pic>
      <p:pic>
        <p:nvPicPr>
          <p:cNvPr id="4" name="图片 3">
            <a:extLst>
              <a:ext uri="{FF2B5EF4-FFF2-40B4-BE49-F238E27FC236}">
                <a16:creationId xmlns:a16="http://schemas.microsoft.com/office/drawing/2014/main" id="{9BC6345D-1E08-714C-9FB0-600DBE7B66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703759" y="2393504"/>
            <a:ext cx="6549795" cy="7136694"/>
          </a:xfrm>
          <a:prstGeom prst="rect">
            <a:avLst/>
          </a:prstGeom>
          <a:ln>
            <a:noFill/>
          </a:ln>
          <a:effectLst>
            <a:softEdge rad="63500"/>
          </a:effectLst>
        </p:spPr>
      </p:pic>
    </p:spTree>
    <p:extLst>
      <p:ext uri="{BB962C8B-B14F-4D97-AF65-F5344CB8AC3E}">
        <p14:creationId xmlns:p14="http://schemas.microsoft.com/office/powerpoint/2010/main" val="451660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471920"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2371162"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权限管理</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6" y="5636174"/>
            <a:ext cx="7145867" cy="390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每个使用者在部门的角色、每个部门不同的安全级别设置、不同的部门管理员权限，巴别鸟可以自定义不同部门的不同管理方式。销售部门和财务部门可以用完全两套不同的权限管理模式。</a:t>
            </a:r>
            <a:endPar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endParaRPr>
          </a:p>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从文件的权限、人的权限、部门的权限三方面切入的精细化权限管理系统能满足绝大多数权限配置需求，使巴别鸟能更安全有序的保护重要数据。</a:t>
            </a:r>
            <a:endPar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endParaRP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06070" y="3717312"/>
            <a:ext cx="713316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从人到部门到文件，精细的权限控制</a:t>
            </a:r>
          </a:p>
        </p:txBody>
      </p:sp>
      <p:pic>
        <p:nvPicPr>
          <p:cNvPr id="2" name="图片 1">
            <a:extLst>
              <a:ext uri="{FF2B5EF4-FFF2-40B4-BE49-F238E27FC236}">
                <a16:creationId xmlns:a16="http://schemas.microsoft.com/office/drawing/2014/main" id="{3B20DB43-4EB2-7842-A243-5B3177B3F7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262235" y="2103890"/>
            <a:ext cx="6581437" cy="9514964"/>
          </a:xfrm>
          <a:prstGeom prst="rect">
            <a:avLst/>
          </a:prstGeom>
        </p:spPr>
      </p:pic>
      <p:pic>
        <p:nvPicPr>
          <p:cNvPr id="5" name="图片 4">
            <a:extLst>
              <a:ext uri="{FF2B5EF4-FFF2-40B4-BE49-F238E27FC236}">
                <a16:creationId xmlns:a16="http://schemas.microsoft.com/office/drawing/2014/main" id="{803FA329-6FE9-CC42-B716-52E7F57155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105737" y="1061707"/>
            <a:ext cx="4664948" cy="5799665"/>
          </a:xfrm>
          <a:prstGeom prst="rect">
            <a:avLst/>
          </a:prstGeom>
          <a:ln>
            <a:noFill/>
          </a:ln>
          <a:effectLst>
            <a:softEdge rad="88900"/>
          </a:effectLst>
        </p:spPr>
      </p:pic>
      <p:pic>
        <p:nvPicPr>
          <p:cNvPr id="6" name="图片 5">
            <a:extLst>
              <a:ext uri="{FF2B5EF4-FFF2-40B4-BE49-F238E27FC236}">
                <a16:creationId xmlns:a16="http://schemas.microsoft.com/office/drawing/2014/main" id="{B04AC7E3-DA29-A342-B388-ACB38E01F6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189656" y="7031667"/>
            <a:ext cx="4574589" cy="5510908"/>
          </a:xfrm>
          <a:prstGeom prst="rect">
            <a:avLst/>
          </a:prstGeom>
          <a:ln>
            <a:noFill/>
          </a:ln>
          <a:effectLst>
            <a:softEdge rad="25400"/>
          </a:effectLst>
        </p:spPr>
      </p:pic>
    </p:spTree>
    <p:extLst>
      <p:ext uri="{BB962C8B-B14F-4D97-AF65-F5344CB8AC3E}">
        <p14:creationId xmlns:p14="http://schemas.microsoft.com/office/powerpoint/2010/main" val="242658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471920"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346441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申请临时权限</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6" y="5817283"/>
            <a:ext cx="7145867" cy="27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巴别鸟支持提权申请，所有需保密的文件可以预设一个极低权限（如：仅查看），当使用者需要更高级权限时可以向部门经理或是管理员申请临时权限（如：分享、编辑），并且可以设定使用该权限的时间，到时间权限自动收回。</a:t>
            </a: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39408" y="4553744"/>
            <a:ext cx="76282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权限用完即回收，贴心保护</a:t>
            </a:r>
          </a:p>
        </p:txBody>
      </p:sp>
      <p:pic>
        <p:nvPicPr>
          <p:cNvPr id="2" name="图片 1">
            <a:extLst>
              <a:ext uri="{FF2B5EF4-FFF2-40B4-BE49-F238E27FC236}">
                <a16:creationId xmlns:a16="http://schemas.microsoft.com/office/drawing/2014/main" id="{02D01A6E-8688-7F43-9982-BDA5731B54BC}"/>
              </a:ext>
            </a:extLst>
          </p:cNvPr>
          <p:cNvPicPr>
            <a:picLocks noChangeAspect="1"/>
          </p:cNvPicPr>
          <p:nvPr/>
        </p:nvPicPr>
        <p:blipFill>
          <a:blip r:embed="rId3"/>
          <a:stretch>
            <a:fillRect/>
          </a:stretch>
        </p:blipFill>
        <p:spPr>
          <a:xfrm>
            <a:off x="12192000" y="2483677"/>
            <a:ext cx="6345102" cy="4104456"/>
          </a:xfrm>
          <a:prstGeom prst="rect">
            <a:avLst/>
          </a:prstGeom>
          <a:ln>
            <a:noFill/>
          </a:ln>
          <a:effectLst>
            <a:softEdge rad="139700"/>
          </a:effectLst>
        </p:spPr>
      </p:pic>
      <p:pic>
        <p:nvPicPr>
          <p:cNvPr id="3" name="图片 2">
            <a:extLst>
              <a:ext uri="{FF2B5EF4-FFF2-40B4-BE49-F238E27FC236}">
                <a16:creationId xmlns:a16="http://schemas.microsoft.com/office/drawing/2014/main" id="{84FDC025-A802-4849-8BE1-FAD300B24113}"/>
              </a:ext>
            </a:extLst>
          </p:cNvPr>
          <p:cNvPicPr>
            <a:picLocks noChangeAspect="1"/>
          </p:cNvPicPr>
          <p:nvPr/>
        </p:nvPicPr>
        <p:blipFill>
          <a:blip r:embed="rId4"/>
          <a:stretch>
            <a:fillRect/>
          </a:stretch>
        </p:blipFill>
        <p:spPr>
          <a:xfrm>
            <a:off x="18743210" y="2669517"/>
            <a:ext cx="4196296" cy="3333606"/>
          </a:xfrm>
          <a:prstGeom prst="rect">
            <a:avLst/>
          </a:prstGeom>
          <a:effectLst>
            <a:softEdge rad="152400"/>
          </a:effectLst>
        </p:spPr>
      </p:pic>
      <p:pic>
        <p:nvPicPr>
          <p:cNvPr id="4" name="图片 3">
            <a:extLst>
              <a:ext uri="{FF2B5EF4-FFF2-40B4-BE49-F238E27FC236}">
                <a16:creationId xmlns:a16="http://schemas.microsoft.com/office/drawing/2014/main" id="{B94C9440-DA24-5042-B879-69EDECA627B2}"/>
              </a:ext>
            </a:extLst>
          </p:cNvPr>
          <p:cNvPicPr>
            <a:picLocks noChangeAspect="1"/>
          </p:cNvPicPr>
          <p:nvPr/>
        </p:nvPicPr>
        <p:blipFill>
          <a:blip r:embed="rId5"/>
          <a:stretch>
            <a:fillRect/>
          </a:stretch>
        </p:blipFill>
        <p:spPr>
          <a:xfrm>
            <a:off x="12192000" y="7290048"/>
            <a:ext cx="10950240" cy="4448110"/>
          </a:xfrm>
          <a:prstGeom prst="rect">
            <a:avLst/>
          </a:prstGeom>
          <a:effectLst>
            <a:softEdge rad="88900"/>
          </a:effectLst>
        </p:spPr>
      </p:pic>
    </p:spTree>
    <p:extLst>
      <p:ext uri="{BB962C8B-B14F-4D97-AF65-F5344CB8AC3E}">
        <p14:creationId xmlns:p14="http://schemas.microsoft.com/office/powerpoint/2010/main" val="456869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471920"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291778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安全管理员</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6" y="5636174"/>
            <a:ext cx="7145867" cy="22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巴别鸟系统可按需要设定多种管理员，其中“安全保密员”可设定安全策略及权限。“安全审计员”可查看权限及日志。“运维管理员”可管理成员及审批流程。管理员分级可最大限度的形成安全闭环。</a:t>
            </a: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36836" y="4193704"/>
            <a:ext cx="7133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安全策略专人管理</a:t>
            </a:r>
          </a:p>
        </p:txBody>
      </p:sp>
      <p:pic>
        <p:nvPicPr>
          <p:cNvPr id="2" name="图片 1">
            <a:extLst>
              <a:ext uri="{FF2B5EF4-FFF2-40B4-BE49-F238E27FC236}">
                <a16:creationId xmlns:a16="http://schemas.microsoft.com/office/drawing/2014/main" id="{63C88E15-FA0B-2740-A4D9-740877D12B82}"/>
              </a:ext>
            </a:extLst>
          </p:cNvPr>
          <p:cNvPicPr>
            <a:picLocks noChangeAspect="1"/>
          </p:cNvPicPr>
          <p:nvPr/>
        </p:nvPicPr>
        <p:blipFill>
          <a:blip r:embed="rId3"/>
          <a:stretch>
            <a:fillRect/>
          </a:stretch>
        </p:blipFill>
        <p:spPr>
          <a:xfrm>
            <a:off x="13362231" y="2393504"/>
            <a:ext cx="9639300" cy="9194800"/>
          </a:xfrm>
          <a:prstGeom prst="rect">
            <a:avLst/>
          </a:prstGeom>
          <a:ln>
            <a:noFill/>
          </a:ln>
          <a:effectLst>
            <a:softEdge rad="112500"/>
          </a:effectLst>
        </p:spPr>
      </p:pic>
    </p:spTree>
    <p:extLst>
      <p:ext uri="{BB962C8B-B14F-4D97-AF65-F5344CB8AC3E}">
        <p14:creationId xmlns:p14="http://schemas.microsoft.com/office/powerpoint/2010/main" val="712083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471920"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2371162"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档案借阅</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6" y="5636174"/>
            <a:ext cx="7145867" cy="27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巴别鸟自带一个档案管理系统，重要的存档文件可以直接归档保存在档案管理系统中。档案管理系统由档案管理员管理，文件不可更改，使用文件需要借阅。通过档案管理系统可以更妥当的管理历史重要文件。</a:t>
            </a: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36836" y="4193704"/>
            <a:ext cx="7133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重要文件归档管理</a:t>
            </a:r>
          </a:p>
        </p:txBody>
      </p:sp>
      <p:pic>
        <p:nvPicPr>
          <p:cNvPr id="10" name="图片 9">
            <a:extLst>
              <a:ext uri="{FF2B5EF4-FFF2-40B4-BE49-F238E27FC236}">
                <a16:creationId xmlns:a16="http://schemas.microsoft.com/office/drawing/2014/main" id="{8FA30A8A-E22F-F749-98F7-9B13FE514B54}"/>
              </a:ext>
            </a:extLst>
          </p:cNvPr>
          <p:cNvPicPr>
            <a:picLocks noChangeAspect="1"/>
          </p:cNvPicPr>
          <p:nvPr/>
        </p:nvPicPr>
        <p:blipFill>
          <a:blip r:embed="rId3"/>
          <a:stretch>
            <a:fillRect/>
          </a:stretch>
        </p:blipFill>
        <p:spPr>
          <a:xfrm>
            <a:off x="12394502" y="3329608"/>
            <a:ext cx="11210925" cy="7610475"/>
          </a:xfrm>
          <a:prstGeom prst="rect">
            <a:avLst/>
          </a:prstGeom>
          <a:ln>
            <a:noFill/>
          </a:ln>
          <a:effectLst>
            <a:softEdge rad="112500"/>
          </a:effectLst>
        </p:spPr>
      </p:pic>
    </p:spTree>
    <p:extLst>
      <p:ext uri="{BB962C8B-B14F-4D97-AF65-F5344CB8AC3E}">
        <p14:creationId xmlns:p14="http://schemas.microsoft.com/office/powerpoint/2010/main" val="3589011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471920"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346441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强大日志系统</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6" y="5636174"/>
            <a:ext cx="7145867" cy="22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巴别鸟有强大的日志管理功能，可以查看每一个文件（文件夹）的详细访问日志，也可以查看每个成员的独立访问日志和部门日志，整个服务器日志。所有操作在系统上都会留下记录便于事后追责处理。</a:t>
            </a: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36836" y="4193704"/>
            <a:ext cx="7133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任何操作都有据可查</a:t>
            </a:r>
          </a:p>
        </p:txBody>
      </p:sp>
      <p:pic>
        <p:nvPicPr>
          <p:cNvPr id="3" name="图片 2">
            <a:extLst>
              <a:ext uri="{FF2B5EF4-FFF2-40B4-BE49-F238E27FC236}">
                <a16:creationId xmlns:a16="http://schemas.microsoft.com/office/drawing/2014/main" id="{0A08844B-DA50-3840-B1D1-0274386D4392}"/>
              </a:ext>
            </a:extLst>
          </p:cNvPr>
          <p:cNvPicPr>
            <a:picLocks noChangeAspect="1"/>
          </p:cNvPicPr>
          <p:nvPr/>
        </p:nvPicPr>
        <p:blipFill>
          <a:blip r:embed="rId3"/>
          <a:stretch>
            <a:fillRect/>
          </a:stretch>
        </p:blipFill>
        <p:spPr>
          <a:xfrm>
            <a:off x="12257394" y="1889448"/>
            <a:ext cx="11485141" cy="9937104"/>
          </a:xfrm>
          <a:prstGeom prst="rect">
            <a:avLst/>
          </a:prstGeom>
        </p:spPr>
      </p:pic>
    </p:spTree>
    <p:extLst>
      <p:ext uri="{BB962C8B-B14F-4D97-AF65-F5344CB8AC3E}">
        <p14:creationId xmlns:p14="http://schemas.microsoft.com/office/powerpoint/2010/main" val="747884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471920"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346441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设备访问控制</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6" y="5636174"/>
            <a:ext cx="7145867" cy="27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巴别鸟可以通过绑定设备</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mac</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地址和成员账号实现某些成员仅可使用特定设备访问巴别鸟系统。在对保密程度要求较高的企业中，涉密部门成员仅可在特定的几台电脑上使用巴别鸟，最大程度保证数据安全。</a:t>
            </a: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36836" y="4193704"/>
            <a:ext cx="7133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只允许特定设备访问</a:t>
            </a:r>
          </a:p>
        </p:txBody>
      </p:sp>
      <p:pic>
        <p:nvPicPr>
          <p:cNvPr id="2" name="图片 1">
            <a:extLst>
              <a:ext uri="{FF2B5EF4-FFF2-40B4-BE49-F238E27FC236}">
                <a16:creationId xmlns:a16="http://schemas.microsoft.com/office/drawing/2014/main" id="{EE52E5CF-B921-E147-BAEA-8A8C3C25CB85}"/>
              </a:ext>
            </a:extLst>
          </p:cNvPr>
          <p:cNvPicPr>
            <a:picLocks noChangeAspect="1"/>
          </p:cNvPicPr>
          <p:nvPr/>
        </p:nvPicPr>
        <p:blipFill>
          <a:blip r:embed="rId3"/>
          <a:stretch>
            <a:fillRect/>
          </a:stretch>
        </p:blipFill>
        <p:spPr>
          <a:xfrm>
            <a:off x="12047984" y="2897560"/>
            <a:ext cx="12072407" cy="7344816"/>
          </a:xfrm>
          <a:prstGeom prst="rect">
            <a:avLst/>
          </a:prstGeom>
          <a:ln>
            <a:noFill/>
          </a:ln>
          <a:effectLst>
            <a:softEdge rad="38100"/>
          </a:effectLst>
        </p:spPr>
      </p:pic>
    </p:spTree>
    <p:extLst>
      <p:ext uri="{BB962C8B-B14F-4D97-AF65-F5344CB8AC3E}">
        <p14:creationId xmlns:p14="http://schemas.microsoft.com/office/powerpoint/2010/main" val="1616003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471920"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2371162"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加密传输</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6" y="5636174"/>
            <a:ext cx="7145867" cy="335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巴别鸟使用了安全等级最高的</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EV SSL</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认证，文件上传下载使用</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HTTPS</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作为传输协议，传输过程中对文件本身进行了二次</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AES CTR 256</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算法流式分块加密，确保最终保存在云存储系统的文件均为密文，在传输以及存储过程中杜绝被窃取可能 。</a:t>
            </a:r>
            <a:endPar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endParaRPr>
          </a:p>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EV</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认证证书私有化部署需另行收费）</a:t>
            </a: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36836" y="4193704"/>
            <a:ext cx="7133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银行级的传输安全</a:t>
            </a:r>
          </a:p>
        </p:txBody>
      </p:sp>
      <p:pic>
        <p:nvPicPr>
          <p:cNvPr id="3" name="图片 2" descr="图片包含 屏幕截图&#10;&#10;&#10;&#10;自动生成的说明">
            <a:extLst>
              <a:ext uri="{FF2B5EF4-FFF2-40B4-BE49-F238E27FC236}">
                <a16:creationId xmlns:a16="http://schemas.microsoft.com/office/drawing/2014/main" id="{BDDA4681-66D1-9744-8364-43B6465649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15864" y="3401616"/>
            <a:ext cx="9144000" cy="6477000"/>
          </a:xfrm>
          <a:prstGeom prst="rect">
            <a:avLst/>
          </a:prstGeom>
        </p:spPr>
      </p:pic>
      <p:sp>
        <p:nvSpPr>
          <p:cNvPr id="4" name="文本框 3">
            <a:extLst>
              <a:ext uri="{FF2B5EF4-FFF2-40B4-BE49-F238E27FC236}">
                <a16:creationId xmlns:a16="http://schemas.microsoft.com/office/drawing/2014/main" id="{918775E0-22F1-FA4A-9611-E168D40F5C0A}"/>
              </a:ext>
            </a:extLst>
          </p:cNvPr>
          <p:cNvSpPr txBox="1"/>
          <p:nvPr/>
        </p:nvSpPr>
        <p:spPr>
          <a:xfrm>
            <a:off x="17015080" y="10103750"/>
            <a:ext cx="2545568"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QUALYS</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安全性</a:t>
            </a:r>
            <a:r>
              <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A+</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认证</a:t>
            </a:r>
            <a:endParaRPr kumimoji="0" lang="zh-CN" altLang="en-US" sz="1800" b="0" i="0" u="none" strike="noStrike" cap="none" spc="0" normalizeH="0" baseline="0" dirty="0">
              <a:ln>
                <a:noFill/>
              </a:ln>
              <a:solidFill>
                <a:srgbClr val="000000"/>
              </a:solidFill>
              <a:effectLst/>
              <a:uFillTx/>
              <a:latin typeface="Helvetica"/>
              <a:ea typeface="Helvetica"/>
              <a:cs typeface="Helvetica"/>
              <a:sym typeface="Helvetica"/>
            </a:endParaRPr>
          </a:p>
        </p:txBody>
      </p:sp>
    </p:spTree>
    <p:extLst>
      <p:ext uri="{BB962C8B-B14F-4D97-AF65-F5344CB8AC3E}">
        <p14:creationId xmlns:p14="http://schemas.microsoft.com/office/powerpoint/2010/main" val="4281396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471920"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291778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分布式存储</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6" y="5636174"/>
            <a:ext cx="7145867" cy="22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巴别鸟私有云部署按企业数据管理需求可选择多种方案，从普通的单台服务器系统到服务器集群，超融合系统，甚至混合云方案。可选基于</a:t>
            </a:r>
            <a:r>
              <a:rPr kumimoji="0" lang="en-US" altLang="zh-CN" sz="2400" dirty="0" err="1">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hadoop</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的分布式存储方案管理海量数据。</a:t>
            </a: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36836" y="4193704"/>
            <a:ext cx="7133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更高效更安全</a:t>
            </a:r>
          </a:p>
        </p:txBody>
      </p:sp>
      <p:pic>
        <p:nvPicPr>
          <p:cNvPr id="10" name="图片 9" descr="图片包含 屏幕截图&#10;&#10;&#10;&#10;自动生成的说明">
            <a:extLst>
              <a:ext uri="{FF2B5EF4-FFF2-40B4-BE49-F238E27FC236}">
                <a16:creationId xmlns:a16="http://schemas.microsoft.com/office/drawing/2014/main" id="{117E222B-B6A2-A94F-BD3B-9F7D42BFF036}"/>
              </a:ext>
            </a:extLst>
          </p:cNvPr>
          <p:cNvPicPr>
            <a:picLocks noChangeAspect="1"/>
          </p:cNvPicPr>
          <p:nvPr/>
        </p:nvPicPr>
        <p:blipFill>
          <a:blip r:embed="rId3"/>
          <a:stretch>
            <a:fillRect/>
          </a:stretch>
        </p:blipFill>
        <p:spPr>
          <a:xfrm>
            <a:off x="12015914" y="1642225"/>
            <a:ext cx="11968101" cy="9937104"/>
          </a:xfrm>
          <a:prstGeom prst="rect">
            <a:avLst/>
          </a:prstGeom>
        </p:spPr>
      </p:pic>
    </p:spTree>
    <p:extLst>
      <p:ext uri="{BB962C8B-B14F-4D97-AF65-F5344CB8AC3E}">
        <p14:creationId xmlns:p14="http://schemas.microsoft.com/office/powerpoint/2010/main" val="1506423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471920"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2371162"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环境合规</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06070" y="5735560"/>
            <a:ext cx="8021634" cy="335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我们除了提供远程及上门部署服务以外，还与我们的第三方合作伙伴为企业提供部署环境安全监测及方案服务（可选）包括但不限于：网络结构诊断、数据安全策略诊断、机房环境安全检查、服务器合规诊断、系统安全扫描、安全服务白皮书、安全管理培训等服务。我们的</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babel</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 </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care</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服务团队也会在全程跟进，为您提供专家级服务。</a:t>
            </a:r>
            <a:endPar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endParaRP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36836" y="4193704"/>
            <a:ext cx="75588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检测您的部署环境是否合规</a:t>
            </a:r>
          </a:p>
        </p:txBody>
      </p:sp>
      <p:pic>
        <p:nvPicPr>
          <p:cNvPr id="6" name="图片 5">
            <a:extLst>
              <a:ext uri="{FF2B5EF4-FFF2-40B4-BE49-F238E27FC236}">
                <a16:creationId xmlns:a16="http://schemas.microsoft.com/office/drawing/2014/main" id="{2A807685-E65C-0B43-9770-C2F9B1C46F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04168" y="4193704"/>
            <a:ext cx="9690709" cy="5256584"/>
          </a:xfrm>
          <a:prstGeom prst="rect">
            <a:avLst/>
          </a:prstGeom>
        </p:spPr>
      </p:pic>
    </p:spTree>
    <p:extLst>
      <p:ext uri="{BB962C8B-B14F-4D97-AF65-F5344CB8AC3E}">
        <p14:creationId xmlns:p14="http://schemas.microsoft.com/office/powerpoint/2010/main" val="2677147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30449E5-CF4B-E144-BC8E-6A1C66565A7F}"/>
              </a:ext>
            </a:extLst>
          </p:cNvPr>
          <p:cNvGrpSpPr/>
          <p:nvPr/>
        </p:nvGrpSpPr>
        <p:grpSpPr>
          <a:xfrm>
            <a:off x="9841658" y="5765736"/>
            <a:ext cx="4700684" cy="1109363"/>
            <a:chOff x="8646628" y="5744580"/>
            <a:chExt cx="4700684" cy="1109363"/>
          </a:xfrm>
        </p:grpSpPr>
        <p:sp>
          <p:nvSpPr>
            <p:cNvPr id="12" name="文本框 21">
              <a:extLst>
                <a:ext uri="{FF2B5EF4-FFF2-40B4-BE49-F238E27FC236}">
                  <a16:creationId xmlns:a16="http://schemas.microsoft.com/office/drawing/2014/main" id="{CD651E45-F634-4D23-9AEE-FB5622FF1E31}"/>
                </a:ext>
              </a:extLst>
            </p:cNvPr>
            <p:cNvSpPr txBox="1">
              <a:spLocks noChangeArrowheads="1"/>
            </p:cNvSpPr>
            <p:nvPr/>
          </p:nvSpPr>
          <p:spPr bwMode="auto">
            <a:xfrm>
              <a:off x="10976150" y="5924767"/>
              <a:ext cx="2371162"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公司介绍</a:t>
              </a:r>
            </a:p>
          </p:txBody>
        </p:sp>
        <p:cxnSp>
          <p:nvCxnSpPr>
            <p:cNvPr id="13" name="直线连接符 12">
              <a:extLst>
                <a:ext uri="{FF2B5EF4-FFF2-40B4-BE49-F238E27FC236}">
                  <a16:creationId xmlns:a16="http://schemas.microsoft.com/office/drawing/2014/main" id="{A1CC74A1-8962-4D69-8263-0D74C4A46487}"/>
                </a:ext>
              </a:extLst>
            </p:cNvPr>
            <p:cNvCxnSpPr/>
            <p:nvPr/>
          </p:nvCxnSpPr>
          <p:spPr>
            <a:xfrm>
              <a:off x="10671158" y="5820895"/>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4" name="组合 13">
              <a:extLst>
                <a:ext uri="{FF2B5EF4-FFF2-40B4-BE49-F238E27FC236}">
                  <a16:creationId xmlns:a16="http://schemas.microsoft.com/office/drawing/2014/main" id="{C2444BD7-118D-4054-9250-960FC4626BB1}"/>
                </a:ext>
              </a:extLst>
            </p:cNvPr>
            <p:cNvGrpSpPr/>
            <p:nvPr/>
          </p:nvGrpSpPr>
          <p:grpSpPr>
            <a:xfrm>
              <a:off x="8646628" y="5744580"/>
              <a:ext cx="2404533" cy="1109363"/>
              <a:chOff x="564775" y="334963"/>
              <a:chExt cx="901700" cy="416011"/>
            </a:xfrm>
          </p:grpSpPr>
          <p:sp>
            <p:nvSpPr>
              <p:cNvPr id="15" name="文本框 48">
                <a:extLst>
                  <a:ext uri="{FF2B5EF4-FFF2-40B4-BE49-F238E27FC236}">
                    <a16:creationId xmlns:a16="http://schemas.microsoft.com/office/drawing/2014/main" id="{83BB9084-F49B-4C39-A1A9-592286F7050E}"/>
                  </a:ext>
                </a:extLst>
              </p:cNvPr>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16" name="矩形 14">
                <a:extLst>
                  <a:ext uri="{FF2B5EF4-FFF2-40B4-BE49-F238E27FC236}">
                    <a16:creationId xmlns:a16="http://schemas.microsoft.com/office/drawing/2014/main" id="{3F05A123-139A-4FE8-A737-AD221020E888}"/>
                  </a:ext>
                </a:extLst>
              </p:cNvPr>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grpSp>
    </p:spTree>
    <p:extLst>
      <p:ext uri="{BB962C8B-B14F-4D97-AF65-F5344CB8AC3E}">
        <p14:creationId xmlns:p14="http://schemas.microsoft.com/office/powerpoint/2010/main" val="2061068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4"/>
          <p:cNvSpPr>
            <a:spLocks noChangeArrowheads="1"/>
          </p:cNvSpPr>
          <p:nvPr/>
        </p:nvSpPr>
        <p:spPr bwMode="auto">
          <a:xfrm>
            <a:off x="9571038" y="9810328"/>
            <a:ext cx="5384800" cy="14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lgn="ctr" eaLnBrk="1" hangingPunct="1">
              <a:lnSpc>
                <a:spcPct val="150000"/>
              </a:lnSpc>
              <a:spcBef>
                <a:spcPct val="0"/>
              </a:spcBef>
              <a:buFontTx/>
              <a:buNone/>
              <a:defRPr/>
            </a:pPr>
            <a:r>
              <a:rPr kumimoji="0" lang="zh-CN" altLang="en-US" dirty="0">
                <a:solidFill>
                  <a:schemeClr val="tx1">
                    <a:lumMod val="75000"/>
                    <a:lumOff val="25000"/>
                  </a:schemeClr>
                </a:solidFill>
                <a:latin typeface="方正兰亭黑简体" pitchFamily="2" charset="-122"/>
                <a:ea typeface="方正兰亭黑简体" pitchFamily="2" charset="-122"/>
                <a:cs typeface="Lantinghei SC Extralight" charset="-122"/>
              </a:rPr>
              <a:t>上海画擎信息科技有限公司</a:t>
            </a:r>
            <a:endParaRPr kumimoji="0" lang="en-US" altLang="zh-CN" dirty="0">
              <a:solidFill>
                <a:schemeClr val="tx1">
                  <a:lumMod val="75000"/>
                  <a:lumOff val="25000"/>
                </a:schemeClr>
              </a:solidFill>
              <a:latin typeface="方正兰亭黑简体" pitchFamily="2" charset="-122"/>
              <a:ea typeface="方正兰亭黑简体" pitchFamily="2" charset="-122"/>
              <a:cs typeface="Lantinghei SC Extralight" charset="-122"/>
            </a:endParaRPr>
          </a:p>
          <a:p>
            <a:pPr algn="ctr" eaLnBrk="1" hangingPunct="1">
              <a:lnSpc>
                <a:spcPct val="150000"/>
              </a:lnSpc>
              <a:spcBef>
                <a:spcPct val="0"/>
              </a:spcBef>
              <a:buFontTx/>
              <a:buNone/>
              <a:defRPr/>
            </a:pPr>
            <a:r>
              <a:rPr kumimoji="0" lang="en-US" altLang="zh-CN" dirty="0">
                <a:solidFill>
                  <a:schemeClr val="tx1">
                    <a:lumMod val="75000"/>
                    <a:lumOff val="25000"/>
                  </a:schemeClr>
                </a:solidFill>
                <a:latin typeface="方正兰亭黑简体" pitchFamily="2" charset="-122"/>
                <a:ea typeface="方正兰亭黑简体" pitchFamily="2" charset="-122"/>
                <a:cs typeface="Lantinghei SC Extralight" charset="-122"/>
              </a:rPr>
              <a:t>www.babel.cc</a:t>
            </a:r>
            <a:endParaRPr kumimoji="0" lang="zh-CN" altLang="en-US" dirty="0">
              <a:solidFill>
                <a:schemeClr val="tx1">
                  <a:lumMod val="75000"/>
                  <a:lumOff val="25000"/>
                </a:schemeClr>
              </a:solidFill>
              <a:latin typeface="方正兰亭黑简体" pitchFamily="2" charset="-122"/>
              <a:ea typeface="方正兰亭黑简体" pitchFamily="2" charset="-122"/>
              <a:cs typeface="Lantinghei SC Extralight" charset="-122"/>
            </a:endParaRPr>
          </a:p>
        </p:txBody>
      </p:sp>
      <p:grpSp>
        <p:nvGrpSpPr>
          <p:cNvPr id="44035" name="组 2"/>
          <p:cNvGrpSpPr>
            <a:grpSpLocks/>
          </p:cNvGrpSpPr>
          <p:nvPr/>
        </p:nvGrpSpPr>
        <p:grpSpPr bwMode="auto">
          <a:xfrm>
            <a:off x="9248246" y="2537520"/>
            <a:ext cx="6030383" cy="5242068"/>
            <a:chOff x="3556940" y="1653617"/>
            <a:chExt cx="2259853" cy="1966102"/>
          </a:xfrm>
        </p:grpSpPr>
        <p:pic>
          <p:nvPicPr>
            <p:cNvPr id="44036" name="图片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01564" y="1653617"/>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4"/>
            <p:cNvSpPr>
              <a:spLocks noChangeArrowheads="1"/>
            </p:cNvSpPr>
            <p:nvPr/>
          </p:nvSpPr>
          <p:spPr bwMode="auto">
            <a:xfrm>
              <a:off x="3556940" y="3030999"/>
              <a:ext cx="2259853" cy="5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lgn="ctr" eaLnBrk="1" hangingPunct="1">
                <a:lnSpc>
                  <a:spcPct val="150000"/>
                </a:lnSpc>
                <a:spcBef>
                  <a:spcPct val="0"/>
                </a:spcBef>
                <a:buFontTx/>
                <a:buNone/>
                <a:defRPr/>
              </a:pPr>
              <a:r>
                <a:rPr kumimoji="0" lang="zh-CN" altLang="en-US" dirty="0">
                  <a:solidFill>
                    <a:schemeClr val="tx1">
                      <a:lumMod val="75000"/>
                      <a:lumOff val="25000"/>
                    </a:schemeClr>
                  </a:solidFill>
                  <a:latin typeface="方正兰亭黑简体" pitchFamily="2" charset="-122"/>
                  <a:ea typeface="方正兰亭黑简体" pitchFamily="2" charset="-122"/>
                  <a:cs typeface="Lantinghei SC Extralight" charset="-122"/>
                </a:rPr>
                <a:t>扫码关注巴别鸟公众号</a:t>
              </a:r>
              <a:endParaRPr kumimoji="0" lang="en-US" altLang="zh-CN" dirty="0">
                <a:solidFill>
                  <a:schemeClr val="tx1">
                    <a:lumMod val="75000"/>
                    <a:lumOff val="25000"/>
                  </a:schemeClr>
                </a:solidFill>
                <a:latin typeface="方正兰亭黑简体" pitchFamily="2" charset="-122"/>
                <a:ea typeface="方正兰亭黑简体" pitchFamily="2" charset="-122"/>
                <a:cs typeface="Lantinghei SC Extralight" charset="-122"/>
              </a:endParaRPr>
            </a:p>
            <a:p>
              <a:pPr algn="ctr" eaLnBrk="1" hangingPunct="1">
                <a:lnSpc>
                  <a:spcPct val="150000"/>
                </a:lnSpc>
                <a:spcBef>
                  <a:spcPct val="0"/>
                </a:spcBef>
                <a:buFontTx/>
                <a:buNone/>
                <a:defRPr/>
              </a:pPr>
              <a:r>
                <a:rPr kumimoji="0" lang="zh-CN" altLang="en-US" dirty="0">
                  <a:solidFill>
                    <a:schemeClr val="tx1">
                      <a:lumMod val="75000"/>
                      <a:lumOff val="25000"/>
                    </a:schemeClr>
                  </a:solidFill>
                  <a:latin typeface="方正兰亭黑简体" pitchFamily="2" charset="-122"/>
                  <a:ea typeface="方正兰亭黑简体" pitchFamily="2" charset="-122"/>
                  <a:cs typeface="Lantinghei SC Extralight" charset="-122"/>
                </a:rPr>
                <a:t>了解更多客户解决方案</a:t>
              </a:r>
            </a:p>
          </p:txBody>
        </p:sp>
      </p:grpSp>
    </p:spTree>
    <p:extLst>
      <p:ext uri="{BB962C8B-B14F-4D97-AF65-F5344CB8AC3E}">
        <p14:creationId xmlns:p14="http://schemas.microsoft.com/office/powerpoint/2010/main" val="351335306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21"/>
          <p:cNvSpPr txBox="1">
            <a:spLocks noChangeArrowheads="1"/>
          </p:cNvSpPr>
          <p:nvPr/>
        </p:nvSpPr>
        <p:spPr bwMode="auto">
          <a:xfrm>
            <a:off x="3831046" y="1058334"/>
            <a:ext cx="2371162"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公司概述</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06071" y="2939846"/>
            <a:ext cx="8498926" cy="988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lnSpc>
                <a:spcPct val="150000"/>
              </a:lnSpc>
              <a:buNone/>
            </a:pPr>
            <a:r>
              <a:rPr lang="zh-CN" altLang="en-US" sz="2800" dirty="0">
                <a:latin typeface="Microsoft YaHei UI Light" panose="020B0502040204020203" pitchFamily="34" charset="-122"/>
                <a:ea typeface="Microsoft YaHei UI Light" panose="020B0502040204020203" pitchFamily="34" charset="-122"/>
              </a:rPr>
              <a:t>巴别鸟是上海画擎信息科技有限公司的注册商标及主要产品，上海画擎成立于</a:t>
            </a:r>
            <a:r>
              <a:rPr lang="en-US" altLang="zh-CN" sz="2800" dirty="0">
                <a:latin typeface="Microsoft YaHei UI Light" panose="020B0502040204020203" pitchFamily="34" charset="-122"/>
                <a:ea typeface="Microsoft YaHei UI Light" panose="020B0502040204020203" pitchFamily="34" charset="-122"/>
              </a:rPr>
              <a:t>2012</a:t>
            </a:r>
            <a:r>
              <a:rPr lang="zh-CN" altLang="en-US" sz="2800" dirty="0">
                <a:latin typeface="Microsoft YaHei UI Light" panose="020B0502040204020203" pitchFamily="34" charset="-122"/>
                <a:ea typeface="Microsoft YaHei UI Light" panose="020B0502040204020203" pitchFamily="34" charset="-122"/>
              </a:rPr>
              <a:t>年，总部位于上海，</a:t>
            </a:r>
            <a:r>
              <a:rPr lang="en-US" altLang="zh-CN" sz="2800" dirty="0">
                <a:latin typeface="Microsoft YaHei UI Light" panose="020B0502040204020203" pitchFamily="34" charset="-122"/>
                <a:ea typeface="Microsoft YaHei UI Light" panose="020B0502040204020203" pitchFamily="34" charset="-122"/>
              </a:rPr>
              <a:t>2016</a:t>
            </a:r>
            <a:r>
              <a:rPr lang="zh-CN" altLang="en-US" sz="2800" dirty="0">
                <a:latin typeface="Microsoft YaHei UI Light" panose="020B0502040204020203" pitchFamily="34" charset="-122"/>
                <a:ea typeface="Microsoft YaHei UI Light" panose="020B0502040204020203" pitchFamily="34" charset="-122"/>
              </a:rPr>
              <a:t>年于北京设立分公司。画擎科技是一个以技术为主导的团队，创始人均来自北大方正，拥有极强的图形图像处理和云计算技术，在此领域拥有</a:t>
            </a:r>
            <a:r>
              <a:rPr lang="en-US" altLang="zh-CN" sz="2800" dirty="0">
                <a:latin typeface="Microsoft YaHei UI Light" panose="020B0502040204020203" pitchFamily="34" charset="-122"/>
                <a:ea typeface="Microsoft YaHei UI Light" panose="020B0502040204020203" pitchFamily="34" charset="-122"/>
              </a:rPr>
              <a:t>13</a:t>
            </a:r>
            <a:r>
              <a:rPr lang="zh-CN" altLang="en-US" sz="2800" dirty="0">
                <a:latin typeface="Microsoft YaHei UI Light" panose="020B0502040204020203" pitchFamily="34" charset="-122"/>
                <a:ea typeface="Microsoft YaHei UI Light" panose="020B0502040204020203" pitchFamily="34" charset="-122"/>
              </a:rPr>
              <a:t>项专利，并专注于安全存储及办公协作系统的研发。目前，巴别鸟已经完成了</a:t>
            </a:r>
            <a:r>
              <a:rPr lang="en-US" altLang="zh-CN" sz="2800" dirty="0">
                <a:latin typeface="Microsoft YaHei UI Light" panose="020B0502040204020203" pitchFamily="34" charset="-122"/>
                <a:ea typeface="Microsoft YaHei UI Light" panose="020B0502040204020203" pitchFamily="34" charset="-122"/>
              </a:rPr>
              <a:t>A</a:t>
            </a:r>
            <a:r>
              <a:rPr lang="zh-CN" altLang="en-US" sz="2800" dirty="0">
                <a:latin typeface="Microsoft YaHei UI Light" panose="020B0502040204020203" pitchFamily="34" charset="-122"/>
                <a:ea typeface="Microsoft YaHei UI Light" panose="020B0502040204020203" pitchFamily="34" charset="-122"/>
              </a:rPr>
              <a:t>轮投资，团队成员</a:t>
            </a:r>
            <a:r>
              <a:rPr lang="en-US" altLang="zh-CN" sz="2800" dirty="0">
                <a:latin typeface="Microsoft YaHei UI Light" panose="020B0502040204020203" pitchFamily="34" charset="-122"/>
                <a:ea typeface="Microsoft YaHei UI Light" panose="020B0502040204020203" pitchFamily="34" charset="-122"/>
              </a:rPr>
              <a:t>32</a:t>
            </a:r>
            <a:r>
              <a:rPr lang="zh-CN" altLang="en-US" sz="2800" dirty="0">
                <a:latin typeface="Microsoft YaHei UI Light" panose="020B0502040204020203" pitchFamily="34" charset="-122"/>
                <a:ea typeface="Microsoft YaHei UI Light" panose="020B0502040204020203" pitchFamily="34" charset="-122"/>
              </a:rPr>
              <a:t>人，用户数接近</a:t>
            </a:r>
            <a:r>
              <a:rPr lang="en-US" altLang="zh-CN" sz="2800" dirty="0">
                <a:latin typeface="Microsoft YaHei UI Light" panose="020B0502040204020203" pitchFamily="34" charset="-122"/>
                <a:ea typeface="Microsoft YaHei UI Light" panose="020B0502040204020203" pitchFamily="34" charset="-122"/>
              </a:rPr>
              <a:t>40</a:t>
            </a:r>
            <a:r>
              <a:rPr lang="zh-CN" altLang="en-US" sz="2800" dirty="0">
                <a:latin typeface="Microsoft YaHei UI Light" panose="020B0502040204020203" pitchFamily="34" charset="-122"/>
                <a:ea typeface="Microsoft YaHei UI Light" panose="020B0502040204020203" pitchFamily="34" charset="-122"/>
              </a:rPr>
              <a:t>万，文档数据量已突破</a:t>
            </a:r>
            <a:r>
              <a:rPr lang="en-US" altLang="zh-CN" sz="2800" dirty="0">
                <a:latin typeface="Microsoft YaHei UI Light" panose="020B0502040204020203" pitchFamily="34" charset="-122"/>
                <a:ea typeface="Microsoft YaHei UI Light" panose="020B0502040204020203" pitchFamily="34" charset="-122"/>
              </a:rPr>
              <a:t>1000TB</a:t>
            </a:r>
            <a:r>
              <a:rPr lang="zh-CN" altLang="en-US" sz="2800" dirty="0">
                <a:latin typeface="Microsoft YaHei UI Light" panose="020B0502040204020203" pitchFamily="34" charset="-122"/>
                <a:ea typeface="Microsoft YaHei UI Light" panose="020B0502040204020203" pitchFamily="34" charset="-122"/>
              </a:rPr>
              <a:t>。</a:t>
            </a:r>
            <a:r>
              <a:rPr lang="en-US" altLang="zh-CN" sz="2800" dirty="0">
                <a:latin typeface="Microsoft YaHei UI Light" panose="020B0502040204020203" pitchFamily="34" charset="-122"/>
                <a:ea typeface="Microsoft YaHei UI Light" panose="020B0502040204020203" pitchFamily="34" charset="-122"/>
              </a:rPr>
              <a:t>2018</a:t>
            </a:r>
            <a:r>
              <a:rPr lang="zh-CN" altLang="en-US" sz="2800" dirty="0">
                <a:latin typeface="Microsoft YaHei UI Light" panose="020B0502040204020203" pitchFamily="34" charset="-122"/>
                <a:ea typeface="Microsoft YaHei UI Light" panose="020B0502040204020203" pitchFamily="34" charset="-122"/>
              </a:rPr>
              <a:t>年，公司实现销售额</a:t>
            </a:r>
            <a:r>
              <a:rPr lang="en-US" altLang="zh-CN" sz="2800" dirty="0">
                <a:latin typeface="Microsoft YaHei UI Light" panose="020B0502040204020203" pitchFamily="34" charset="-122"/>
                <a:ea typeface="Microsoft YaHei UI Light" panose="020B0502040204020203" pitchFamily="34" charset="-122"/>
              </a:rPr>
              <a:t>800</a:t>
            </a:r>
            <a:r>
              <a:rPr lang="zh-CN" altLang="en-US" sz="2800" dirty="0">
                <a:latin typeface="Microsoft YaHei UI Light" panose="020B0502040204020203" pitchFamily="34" charset="-122"/>
                <a:ea typeface="Microsoft YaHei UI Light" panose="020B0502040204020203" pitchFamily="34" charset="-122"/>
              </a:rPr>
              <a:t>万元。</a:t>
            </a:r>
            <a:endParaRPr lang="en-US" altLang="zh-CN" sz="2800" dirty="0">
              <a:latin typeface="Microsoft YaHei UI Light" panose="020B0502040204020203" pitchFamily="34" charset="-122"/>
              <a:ea typeface="Microsoft YaHei UI Light" panose="020B0502040204020203" pitchFamily="34" charset="-122"/>
            </a:endParaRPr>
          </a:p>
          <a:p>
            <a:pPr>
              <a:lnSpc>
                <a:spcPct val="150000"/>
              </a:lnSpc>
              <a:buNone/>
            </a:pPr>
            <a:endParaRPr lang="zh-CN" altLang="en-US" sz="2800" dirty="0">
              <a:latin typeface="Microsoft YaHei UI Light" panose="020B0502040204020203" pitchFamily="34" charset="-122"/>
              <a:ea typeface="Microsoft YaHei UI Light" panose="020B0502040204020203" pitchFamily="34" charset="-122"/>
            </a:endParaRPr>
          </a:p>
          <a:p>
            <a:pPr>
              <a:lnSpc>
                <a:spcPct val="150000"/>
              </a:lnSpc>
              <a:buNone/>
            </a:pPr>
            <a:r>
              <a:rPr lang="zh-CN" altLang="en-US" sz="2800" dirty="0">
                <a:latin typeface="Microsoft YaHei UI Light" panose="020B0502040204020203" pitchFamily="34" charset="-122"/>
                <a:ea typeface="Microsoft YaHei UI Light" panose="020B0502040204020203" pitchFamily="34" charset="-122"/>
              </a:rPr>
              <a:t>图形图像和云计算领域的孜孜耕耘，高效工作方式的不懈探索，以及对产品用户体验的极致追求，造就了巴别鸟文档管理及协作平台。你可以用巴别鸟存储和管理工作文档，快速共享企业知识，并能通过任意设备，直接在各种格式的文档上协作讨论。</a:t>
            </a:r>
          </a:p>
        </p:txBody>
      </p:sp>
      <p:pic>
        <p:nvPicPr>
          <p:cNvPr id="6" name="图片 5">
            <a:extLst>
              <a:ext uri="{FF2B5EF4-FFF2-40B4-BE49-F238E27FC236}">
                <a16:creationId xmlns:a16="http://schemas.microsoft.com/office/drawing/2014/main" id="{BCEADC80-6E52-414C-A0D9-C1DE73BF8B61}"/>
              </a:ext>
            </a:extLst>
          </p:cNvPr>
          <p:cNvPicPr>
            <a:picLocks noChangeAspect="1"/>
          </p:cNvPicPr>
          <p:nvPr/>
        </p:nvPicPr>
        <p:blipFill>
          <a:blip r:embed="rId3"/>
          <a:stretch>
            <a:fillRect/>
          </a:stretch>
        </p:blipFill>
        <p:spPr>
          <a:xfrm>
            <a:off x="16723038" y="2818663"/>
            <a:ext cx="6841298" cy="9689894"/>
          </a:xfrm>
          <a:prstGeom prst="rect">
            <a:avLst/>
          </a:prstGeom>
        </p:spPr>
      </p:pic>
      <p:grpSp>
        <p:nvGrpSpPr>
          <p:cNvPr id="33" name="组合 32">
            <a:extLst>
              <a:ext uri="{FF2B5EF4-FFF2-40B4-BE49-F238E27FC236}">
                <a16:creationId xmlns:a16="http://schemas.microsoft.com/office/drawing/2014/main" id="{103BF714-BEB6-5041-9A68-9885C8DBFFD7}"/>
              </a:ext>
            </a:extLst>
          </p:cNvPr>
          <p:cNvGrpSpPr/>
          <p:nvPr/>
        </p:nvGrpSpPr>
        <p:grpSpPr>
          <a:xfrm>
            <a:off x="11139395" y="3689648"/>
            <a:ext cx="5064202" cy="7764594"/>
            <a:chOff x="18363629" y="3752704"/>
            <a:chExt cx="5064202" cy="7764594"/>
          </a:xfrm>
        </p:grpSpPr>
        <p:sp>
          <p:nvSpPr>
            <p:cNvPr id="7" name="文本框 6">
              <a:extLst>
                <a:ext uri="{FF2B5EF4-FFF2-40B4-BE49-F238E27FC236}">
                  <a16:creationId xmlns:a16="http://schemas.microsoft.com/office/drawing/2014/main" id="{C4CE5CF7-423D-4940-BADE-1AC47FBBCD33}"/>
                </a:ext>
              </a:extLst>
            </p:cNvPr>
            <p:cNvSpPr txBox="1"/>
            <p:nvPr/>
          </p:nvSpPr>
          <p:spPr>
            <a:xfrm>
              <a:off x="18363629" y="3752704"/>
              <a:ext cx="129843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1" lang="zh-CN" altLang="en-US" sz="1800" b="1" dirty="0">
                  <a:solidFill>
                    <a:schemeClr val="tx1"/>
                  </a:solidFill>
                  <a:latin typeface="Microsoft YaHei UI Light" panose="020B0502040204020203" pitchFamily="34" charset="-122"/>
                  <a:ea typeface="Microsoft YaHei UI Light" panose="020B0502040204020203" pitchFamily="34" charset="-122"/>
                </a:rPr>
                <a:t>优质客户：</a:t>
              </a:r>
            </a:p>
          </p:txBody>
        </p:sp>
        <p:pic>
          <p:nvPicPr>
            <p:cNvPr id="17" name="图片 16">
              <a:extLst>
                <a:ext uri="{FF2B5EF4-FFF2-40B4-BE49-F238E27FC236}">
                  <a16:creationId xmlns:a16="http://schemas.microsoft.com/office/drawing/2014/main" id="{537BB9A0-93C6-4D42-BFB3-21E2D429C6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528704" y="4625752"/>
              <a:ext cx="1010695" cy="1033977"/>
            </a:xfrm>
            <a:prstGeom prst="rect">
              <a:avLst/>
            </a:prstGeom>
          </p:spPr>
        </p:pic>
        <p:pic>
          <p:nvPicPr>
            <p:cNvPr id="21" name="图片 20">
              <a:extLst>
                <a:ext uri="{FF2B5EF4-FFF2-40B4-BE49-F238E27FC236}">
                  <a16:creationId xmlns:a16="http://schemas.microsoft.com/office/drawing/2014/main" id="{AE255AD9-3B44-AF4D-B0BB-8FCF5A6B75E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039823" y="4553743"/>
              <a:ext cx="1155760" cy="1155760"/>
            </a:xfrm>
            <a:prstGeom prst="rect">
              <a:avLst/>
            </a:prstGeom>
          </p:spPr>
        </p:pic>
        <p:pic>
          <p:nvPicPr>
            <p:cNvPr id="22" name="图片 21">
              <a:extLst>
                <a:ext uri="{FF2B5EF4-FFF2-40B4-BE49-F238E27FC236}">
                  <a16:creationId xmlns:a16="http://schemas.microsoft.com/office/drawing/2014/main" id="{4C9DCCFB-EE8A-4A4B-BF5C-E27060083A07}"/>
                </a:ext>
              </a:extLst>
            </p:cNvPr>
            <p:cNvPicPr>
              <a:picLocks noChangeAspect="1"/>
            </p:cNvPicPr>
            <p:nvPr/>
          </p:nvPicPr>
          <p:blipFill>
            <a:blip r:embed="rId6"/>
            <a:stretch>
              <a:fillRect/>
            </a:stretch>
          </p:blipFill>
          <p:spPr>
            <a:xfrm>
              <a:off x="18536782" y="6414508"/>
              <a:ext cx="2062288" cy="646510"/>
            </a:xfrm>
            <a:prstGeom prst="rect">
              <a:avLst/>
            </a:prstGeom>
          </p:spPr>
        </p:pic>
        <p:pic>
          <p:nvPicPr>
            <p:cNvPr id="23" name="图片 22">
              <a:extLst>
                <a:ext uri="{FF2B5EF4-FFF2-40B4-BE49-F238E27FC236}">
                  <a16:creationId xmlns:a16="http://schemas.microsoft.com/office/drawing/2014/main" id="{21695E22-6547-4C4A-83E0-09E838722EE0}"/>
                </a:ext>
              </a:extLst>
            </p:cNvPr>
            <p:cNvPicPr>
              <a:picLocks noChangeAspect="1"/>
            </p:cNvPicPr>
            <p:nvPr/>
          </p:nvPicPr>
          <p:blipFill>
            <a:blip r:embed="rId7"/>
            <a:stretch>
              <a:fillRect/>
            </a:stretch>
          </p:blipFill>
          <p:spPr>
            <a:xfrm>
              <a:off x="21411607" y="4625752"/>
              <a:ext cx="1692059" cy="1129450"/>
            </a:xfrm>
            <a:prstGeom prst="rect">
              <a:avLst/>
            </a:prstGeom>
          </p:spPr>
        </p:pic>
        <p:pic>
          <p:nvPicPr>
            <p:cNvPr id="24" name="图片 23">
              <a:extLst>
                <a:ext uri="{FF2B5EF4-FFF2-40B4-BE49-F238E27FC236}">
                  <a16:creationId xmlns:a16="http://schemas.microsoft.com/office/drawing/2014/main" id="{87A5B693-A024-B640-A070-75AF28FA7BF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030609" y="6209928"/>
              <a:ext cx="2397222" cy="879545"/>
            </a:xfrm>
            <a:prstGeom prst="rect">
              <a:avLst/>
            </a:prstGeom>
          </p:spPr>
        </p:pic>
        <p:pic>
          <p:nvPicPr>
            <p:cNvPr id="26" name="图片 25">
              <a:extLst>
                <a:ext uri="{FF2B5EF4-FFF2-40B4-BE49-F238E27FC236}">
                  <a16:creationId xmlns:a16="http://schemas.microsoft.com/office/drawing/2014/main" id="{3941848B-9010-8F4C-A7E5-9D2C766D09B9}"/>
                </a:ext>
              </a:extLst>
            </p:cNvPr>
            <p:cNvPicPr>
              <a:picLocks noChangeAspect="1"/>
            </p:cNvPicPr>
            <p:nvPr/>
          </p:nvPicPr>
          <p:blipFill>
            <a:blip r:embed="rId9"/>
            <a:stretch>
              <a:fillRect/>
            </a:stretch>
          </p:blipFill>
          <p:spPr>
            <a:xfrm>
              <a:off x="19885148" y="8468349"/>
              <a:ext cx="1739900" cy="1739900"/>
            </a:xfrm>
            <a:prstGeom prst="rect">
              <a:avLst/>
            </a:prstGeom>
          </p:spPr>
        </p:pic>
        <p:pic>
          <p:nvPicPr>
            <p:cNvPr id="12" name="图片 11">
              <a:extLst>
                <a:ext uri="{FF2B5EF4-FFF2-40B4-BE49-F238E27FC236}">
                  <a16:creationId xmlns:a16="http://schemas.microsoft.com/office/drawing/2014/main" id="{7F8AE58C-88F1-3948-8BF4-EAB052931044}"/>
                </a:ext>
              </a:extLst>
            </p:cNvPr>
            <p:cNvPicPr>
              <a:picLocks noChangeAspect="1"/>
            </p:cNvPicPr>
            <p:nvPr/>
          </p:nvPicPr>
          <p:blipFill>
            <a:blip r:embed="rId10"/>
            <a:stretch>
              <a:fillRect/>
            </a:stretch>
          </p:blipFill>
          <p:spPr>
            <a:xfrm>
              <a:off x="21687931" y="10234598"/>
              <a:ext cx="1739900" cy="1282700"/>
            </a:xfrm>
            <a:prstGeom prst="rect">
              <a:avLst/>
            </a:prstGeom>
          </p:spPr>
        </p:pic>
        <p:pic>
          <p:nvPicPr>
            <p:cNvPr id="29" name="图片 28">
              <a:extLst>
                <a:ext uri="{FF2B5EF4-FFF2-40B4-BE49-F238E27FC236}">
                  <a16:creationId xmlns:a16="http://schemas.microsoft.com/office/drawing/2014/main" id="{DB6F9E07-D6FB-1147-A471-EAA1B2CCBDE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613340" y="9234264"/>
              <a:ext cx="1739900" cy="412857"/>
            </a:xfrm>
            <a:prstGeom prst="rect">
              <a:avLst/>
            </a:prstGeom>
          </p:spPr>
        </p:pic>
        <p:pic>
          <p:nvPicPr>
            <p:cNvPr id="30" name="图片 29">
              <a:extLst>
                <a:ext uri="{FF2B5EF4-FFF2-40B4-BE49-F238E27FC236}">
                  <a16:creationId xmlns:a16="http://schemas.microsoft.com/office/drawing/2014/main" id="{8606C25E-AD20-CC4D-A097-E7E5ED471CC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8632554" y="10604966"/>
              <a:ext cx="1348366" cy="715721"/>
            </a:xfrm>
            <a:prstGeom prst="rect">
              <a:avLst/>
            </a:prstGeom>
          </p:spPr>
        </p:pic>
        <p:pic>
          <p:nvPicPr>
            <p:cNvPr id="31" name="图片 30">
              <a:extLst>
                <a:ext uri="{FF2B5EF4-FFF2-40B4-BE49-F238E27FC236}">
                  <a16:creationId xmlns:a16="http://schemas.microsoft.com/office/drawing/2014/main" id="{64525239-9F90-C743-95B8-FA835AB887A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0243506" y="10477535"/>
              <a:ext cx="1623317" cy="925290"/>
            </a:xfrm>
            <a:prstGeom prst="rect">
              <a:avLst/>
            </a:prstGeom>
          </p:spPr>
        </p:pic>
        <p:pic>
          <p:nvPicPr>
            <p:cNvPr id="32" name="图片 31">
              <a:extLst>
                <a:ext uri="{FF2B5EF4-FFF2-40B4-BE49-F238E27FC236}">
                  <a16:creationId xmlns:a16="http://schemas.microsoft.com/office/drawing/2014/main" id="{228D9F11-C11B-CF4F-9564-61D81C15757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1195583" y="7726666"/>
              <a:ext cx="2048502" cy="635194"/>
            </a:xfrm>
            <a:prstGeom prst="rect">
              <a:avLst/>
            </a:prstGeom>
          </p:spPr>
        </p:pic>
      </p:grpSp>
      <p:pic>
        <p:nvPicPr>
          <p:cNvPr id="2" name="图片 1">
            <a:extLst>
              <a:ext uri="{FF2B5EF4-FFF2-40B4-BE49-F238E27FC236}">
                <a16:creationId xmlns:a16="http://schemas.microsoft.com/office/drawing/2014/main" id="{1FC5C103-88C9-F340-A096-2F258ACDB613}"/>
              </a:ext>
            </a:extLst>
          </p:cNvPr>
          <p:cNvPicPr>
            <a:picLocks noChangeAspect="1"/>
          </p:cNvPicPr>
          <p:nvPr/>
        </p:nvPicPr>
        <p:blipFill>
          <a:blip r:embed="rId15"/>
          <a:stretch>
            <a:fillRect/>
          </a:stretch>
        </p:blipFill>
        <p:spPr>
          <a:xfrm>
            <a:off x="11614047" y="8825977"/>
            <a:ext cx="714864" cy="957918"/>
          </a:xfrm>
          <a:prstGeom prst="rect">
            <a:avLst/>
          </a:prstGeom>
        </p:spPr>
      </p:pic>
      <p:pic>
        <p:nvPicPr>
          <p:cNvPr id="3" name="图片 2">
            <a:extLst>
              <a:ext uri="{FF2B5EF4-FFF2-40B4-BE49-F238E27FC236}">
                <a16:creationId xmlns:a16="http://schemas.microsoft.com/office/drawing/2014/main" id="{7E33355F-DD24-A749-8D8E-556E995162E9}"/>
              </a:ext>
            </a:extLst>
          </p:cNvPr>
          <p:cNvPicPr>
            <a:picLocks noChangeAspect="1"/>
          </p:cNvPicPr>
          <p:nvPr/>
        </p:nvPicPr>
        <p:blipFill>
          <a:blip r:embed="rId16"/>
          <a:stretch>
            <a:fillRect/>
          </a:stretch>
        </p:blipFill>
        <p:spPr>
          <a:xfrm>
            <a:off x="11407668" y="7726519"/>
            <a:ext cx="1739900" cy="417917"/>
          </a:xfrm>
          <a:prstGeom prst="rect">
            <a:avLst/>
          </a:prstGeom>
        </p:spPr>
      </p:pic>
    </p:spTree>
    <p:extLst>
      <p:ext uri="{BB962C8B-B14F-4D97-AF65-F5344CB8AC3E}">
        <p14:creationId xmlns:p14="http://schemas.microsoft.com/office/powerpoint/2010/main" val="3483540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21"/>
          <p:cNvSpPr txBox="1">
            <a:spLocks noChangeArrowheads="1"/>
          </p:cNvSpPr>
          <p:nvPr/>
        </p:nvSpPr>
        <p:spPr bwMode="auto">
          <a:xfrm>
            <a:off x="3831046" y="1058334"/>
            <a:ext cx="5804794"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公司历程及机构投资人</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2" name="椭圆 1">
            <a:extLst>
              <a:ext uri="{FF2B5EF4-FFF2-40B4-BE49-F238E27FC236}">
                <a16:creationId xmlns:a16="http://schemas.microsoft.com/office/drawing/2014/main" id="{28B37AF1-E2EA-1E41-8442-1B341FF983CF}"/>
              </a:ext>
            </a:extLst>
          </p:cNvPr>
          <p:cNvSpPr/>
          <p:nvPr/>
        </p:nvSpPr>
        <p:spPr>
          <a:xfrm>
            <a:off x="1964660" y="4573822"/>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 name="右箭头 2">
            <a:extLst>
              <a:ext uri="{FF2B5EF4-FFF2-40B4-BE49-F238E27FC236}">
                <a16:creationId xmlns:a16="http://schemas.microsoft.com/office/drawing/2014/main" id="{09912A64-E54C-7946-969B-8A90954FEA1C}"/>
              </a:ext>
            </a:extLst>
          </p:cNvPr>
          <p:cNvSpPr/>
          <p:nvPr/>
        </p:nvSpPr>
        <p:spPr>
          <a:xfrm>
            <a:off x="2396708" y="4573822"/>
            <a:ext cx="2315632" cy="216024"/>
          </a:xfrm>
          <a:prstGeom prst="rightArrow">
            <a:avLst/>
          </a:prstGeom>
          <a:solidFill>
            <a:srgbClr val="F67A1F"/>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文本框 4">
            <a:extLst>
              <a:ext uri="{FF2B5EF4-FFF2-40B4-BE49-F238E27FC236}">
                <a16:creationId xmlns:a16="http://schemas.microsoft.com/office/drawing/2014/main" id="{10DD6E5E-B29F-E049-9E14-3FC6D7BFCFD3}"/>
              </a:ext>
            </a:extLst>
          </p:cNvPr>
          <p:cNvSpPr txBox="1"/>
          <p:nvPr/>
        </p:nvSpPr>
        <p:spPr>
          <a:xfrm>
            <a:off x="1359683" y="3977680"/>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2012</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11</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17" name="文本框 16">
            <a:extLst>
              <a:ext uri="{FF2B5EF4-FFF2-40B4-BE49-F238E27FC236}">
                <a16:creationId xmlns:a16="http://schemas.microsoft.com/office/drawing/2014/main" id="{9E2EB16D-8968-3F4B-8549-4A0F289ABCEA}"/>
              </a:ext>
            </a:extLst>
          </p:cNvPr>
          <p:cNvSpPr txBox="1"/>
          <p:nvPr/>
        </p:nvSpPr>
        <p:spPr>
          <a:xfrm>
            <a:off x="1283478" y="5018638"/>
            <a:ext cx="1578387"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zh-CN" altLang="en-US" sz="1800" dirty="0">
                <a:latin typeface="Microsoft YaHei UI" panose="020B0503020204020204" pitchFamily="34" charset="-122"/>
                <a:ea typeface="Microsoft YaHei UI" panose="020B0503020204020204" pitchFamily="34" charset="-122"/>
              </a:rPr>
              <a:t>上海画擎成立</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18" name="椭圆 17">
            <a:extLst>
              <a:ext uri="{FF2B5EF4-FFF2-40B4-BE49-F238E27FC236}">
                <a16:creationId xmlns:a16="http://schemas.microsoft.com/office/drawing/2014/main" id="{F473D08A-5636-244A-869C-BAAFA70B5257}"/>
              </a:ext>
            </a:extLst>
          </p:cNvPr>
          <p:cNvSpPr/>
          <p:nvPr/>
        </p:nvSpPr>
        <p:spPr>
          <a:xfrm>
            <a:off x="4928364" y="4573822"/>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右箭头 20">
            <a:extLst>
              <a:ext uri="{FF2B5EF4-FFF2-40B4-BE49-F238E27FC236}">
                <a16:creationId xmlns:a16="http://schemas.microsoft.com/office/drawing/2014/main" id="{512198E6-8F50-E54C-84F8-0C5995757D24}"/>
              </a:ext>
            </a:extLst>
          </p:cNvPr>
          <p:cNvSpPr/>
          <p:nvPr/>
        </p:nvSpPr>
        <p:spPr>
          <a:xfrm>
            <a:off x="5360412" y="4573822"/>
            <a:ext cx="2364888" cy="216024"/>
          </a:xfrm>
          <a:prstGeom prst="rightArrow">
            <a:avLst/>
          </a:prstGeom>
          <a:solidFill>
            <a:srgbClr val="F67A1F"/>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文本框 21">
            <a:extLst>
              <a:ext uri="{FF2B5EF4-FFF2-40B4-BE49-F238E27FC236}">
                <a16:creationId xmlns:a16="http://schemas.microsoft.com/office/drawing/2014/main" id="{4285F86F-878D-7F42-92AF-708497D9D053}"/>
              </a:ext>
            </a:extLst>
          </p:cNvPr>
          <p:cNvSpPr txBox="1"/>
          <p:nvPr/>
        </p:nvSpPr>
        <p:spPr>
          <a:xfrm>
            <a:off x="4312011" y="3977680"/>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2013</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3</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23" name="文本框 22">
            <a:extLst>
              <a:ext uri="{FF2B5EF4-FFF2-40B4-BE49-F238E27FC236}">
                <a16:creationId xmlns:a16="http://schemas.microsoft.com/office/drawing/2014/main" id="{70982F3C-952C-AD49-9B89-EBE59ACEE066}"/>
              </a:ext>
            </a:extLst>
          </p:cNvPr>
          <p:cNvSpPr txBox="1"/>
          <p:nvPr/>
        </p:nvSpPr>
        <p:spPr>
          <a:xfrm>
            <a:off x="3766111" y="5018638"/>
            <a:ext cx="2736304" cy="975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MolaSync</a:t>
            </a:r>
            <a:r>
              <a:rPr lang="zh-CN" altLang="en-US" sz="1800" dirty="0">
                <a:latin typeface="Microsoft YaHei UI" panose="020B0503020204020204" pitchFamily="34" charset="-122"/>
                <a:ea typeface="Microsoft YaHei UI" panose="020B0503020204020204" pitchFamily="34" charset="-122"/>
              </a:rPr>
              <a:t>协同平台上线</a:t>
            </a:r>
            <a:endParaRPr lang="en-US" altLang="zh-CN" sz="1800" dirty="0">
              <a:latin typeface="Microsoft YaHei UI" panose="020B0503020204020204" pitchFamily="34" charset="-122"/>
              <a:ea typeface="Microsoft YaHei UI" panose="020B0503020204020204" pitchFamily="34" charset="-122"/>
            </a:endParaRPr>
          </a:p>
          <a:p>
            <a:pPr marL="0" marR="0" indent="0" algn="l"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上线第一周被苹果推荐至</a:t>
            </a:r>
            <a:r>
              <a:rPr kumimoji="0" lang="en-US" altLang="zh-CN"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app</a:t>
            </a: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 </a:t>
            </a:r>
            <a:r>
              <a:rPr kumimoji="0" lang="en-US" altLang="zh-CN"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store</a:t>
            </a: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首页</a:t>
            </a:r>
          </a:p>
        </p:txBody>
      </p:sp>
      <p:sp>
        <p:nvSpPr>
          <p:cNvPr id="24" name="椭圆 23">
            <a:extLst>
              <a:ext uri="{FF2B5EF4-FFF2-40B4-BE49-F238E27FC236}">
                <a16:creationId xmlns:a16="http://schemas.microsoft.com/office/drawing/2014/main" id="{43758993-F805-FB40-A967-C868FD042664}"/>
              </a:ext>
            </a:extLst>
          </p:cNvPr>
          <p:cNvSpPr/>
          <p:nvPr/>
        </p:nvSpPr>
        <p:spPr>
          <a:xfrm>
            <a:off x="7900164" y="4599222"/>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文本框 24">
            <a:extLst>
              <a:ext uri="{FF2B5EF4-FFF2-40B4-BE49-F238E27FC236}">
                <a16:creationId xmlns:a16="http://schemas.microsoft.com/office/drawing/2014/main" id="{BF0DD5CF-0889-6C42-A50C-0A9F4CEA1A89}"/>
              </a:ext>
            </a:extLst>
          </p:cNvPr>
          <p:cNvSpPr txBox="1"/>
          <p:nvPr/>
        </p:nvSpPr>
        <p:spPr>
          <a:xfrm>
            <a:off x="7293885" y="3977680"/>
            <a:ext cx="1327409"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2013</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7</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26" name="文本框 25">
            <a:extLst>
              <a:ext uri="{FF2B5EF4-FFF2-40B4-BE49-F238E27FC236}">
                <a16:creationId xmlns:a16="http://schemas.microsoft.com/office/drawing/2014/main" id="{052B4303-7C98-C54C-95CF-DED00FDDDE52}"/>
              </a:ext>
            </a:extLst>
          </p:cNvPr>
          <p:cNvSpPr txBox="1"/>
          <p:nvPr/>
        </p:nvSpPr>
        <p:spPr>
          <a:xfrm>
            <a:off x="6966953" y="5018638"/>
            <a:ext cx="2082443"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获得戈壁资本数百万元天使投资</a:t>
            </a:r>
          </a:p>
        </p:txBody>
      </p:sp>
      <p:sp>
        <p:nvSpPr>
          <p:cNvPr id="27" name="右箭头 26">
            <a:extLst>
              <a:ext uri="{FF2B5EF4-FFF2-40B4-BE49-F238E27FC236}">
                <a16:creationId xmlns:a16="http://schemas.microsoft.com/office/drawing/2014/main" id="{22129363-A69C-7746-8C10-7F8377E2AE25}"/>
              </a:ext>
            </a:extLst>
          </p:cNvPr>
          <p:cNvSpPr/>
          <p:nvPr/>
        </p:nvSpPr>
        <p:spPr>
          <a:xfrm>
            <a:off x="8332212" y="4599222"/>
            <a:ext cx="2364888" cy="216024"/>
          </a:xfrm>
          <a:prstGeom prst="rightArrow">
            <a:avLst/>
          </a:prstGeom>
          <a:solidFill>
            <a:srgbClr val="F67A1F"/>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8" name="椭圆 27">
            <a:extLst>
              <a:ext uri="{FF2B5EF4-FFF2-40B4-BE49-F238E27FC236}">
                <a16:creationId xmlns:a16="http://schemas.microsoft.com/office/drawing/2014/main" id="{572821E8-47C6-6648-934C-BE1544D83551}"/>
              </a:ext>
            </a:extLst>
          </p:cNvPr>
          <p:cNvSpPr/>
          <p:nvPr/>
        </p:nvSpPr>
        <p:spPr>
          <a:xfrm>
            <a:off x="10821164" y="4611922"/>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文本框 28">
            <a:extLst>
              <a:ext uri="{FF2B5EF4-FFF2-40B4-BE49-F238E27FC236}">
                <a16:creationId xmlns:a16="http://schemas.microsoft.com/office/drawing/2014/main" id="{D68656F2-807C-4546-A22D-7E89AA2BD573}"/>
              </a:ext>
            </a:extLst>
          </p:cNvPr>
          <p:cNvSpPr txBox="1"/>
          <p:nvPr/>
        </p:nvSpPr>
        <p:spPr>
          <a:xfrm>
            <a:off x="10245459" y="3977680"/>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2014</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3</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30" name="文本框 29">
            <a:extLst>
              <a:ext uri="{FF2B5EF4-FFF2-40B4-BE49-F238E27FC236}">
                <a16:creationId xmlns:a16="http://schemas.microsoft.com/office/drawing/2014/main" id="{F6961E4B-A394-0E4C-8868-B34B129190BF}"/>
              </a:ext>
            </a:extLst>
          </p:cNvPr>
          <p:cNvSpPr txBox="1"/>
          <p:nvPr/>
        </p:nvSpPr>
        <p:spPr>
          <a:xfrm>
            <a:off x="9709716" y="5018638"/>
            <a:ext cx="2654943"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altLang="zh-CN" sz="1800" dirty="0" err="1">
                <a:latin typeface="Microsoft YaHei UI" panose="020B0503020204020204" pitchFamily="34" charset="-122"/>
                <a:ea typeface="Microsoft YaHei UI" panose="020B0503020204020204" pitchFamily="34" charset="-122"/>
              </a:rPr>
              <a:t>Molasync</a:t>
            </a:r>
            <a:r>
              <a:rPr lang="zh-CN" altLang="en-US" sz="1800" dirty="0">
                <a:latin typeface="Microsoft YaHei UI" panose="020B0503020204020204" pitchFamily="34" charset="-122"/>
                <a:ea typeface="Microsoft YaHei UI" panose="020B0503020204020204" pitchFamily="34" charset="-122"/>
              </a:rPr>
              <a:t>用户数破</a:t>
            </a:r>
            <a:r>
              <a:rPr lang="en-US" altLang="zh-CN" sz="1800" dirty="0">
                <a:latin typeface="Microsoft YaHei UI" panose="020B0503020204020204" pitchFamily="34" charset="-122"/>
                <a:ea typeface="Microsoft YaHei UI" panose="020B0503020204020204" pitchFamily="34" charset="-122"/>
              </a:rPr>
              <a:t>60</a:t>
            </a:r>
            <a:r>
              <a:rPr lang="zh-CN" altLang="en-US" sz="1800" dirty="0">
                <a:latin typeface="Microsoft YaHei UI" panose="020B0503020204020204" pitchFamily="34" charset="-122"/>
                <a:ea typeface="Microsoft YaHei UI" panose="020B0503020204020204" pitchFamily="34" charset="-122"/>
              </a:rPr>
              <a:t>万</a:t>
            </a:r>
            <a:endParaRPr lang="en-US" altLang="zh-CN" sz="1800" dirty="0">
              <a:latin typeface="Microsoft YaHei UI" panose="020B0503020204020204" pitchFamily="34" charset="-122"/>
              <a:ea typeface="Microsoft YaHei UI" panose="020B0503020204020204" pitchFamily="34" charset="-122"/>
            </a:endParaRPr>
          </a:p>
          <a:p>
            <a:pPr marL="0" marR="0" indent="0" algn="l" defTabSz="821531" rtl="0" fontAlgn="auto" latinLnBrk="0" hangingPunct="0">
              <a:lnSpc>
                <a:spcPct val="100000"/>
              </a:lnSpc>
              <a:spcBef>
                <a:spcPts val="0"/>
              </a:spcBef>
              <a:spcAft>
                <a:spcPts val="0"/>
              </a:spcAft>
              <a:buClrTx/>
              <a:buSzTx/>
              <a:buFontTx/>
              <a:buNone/>
              <a:tabLst/>
            </a:pPr>
            <a:r>
              <a:rPr lang="zh-CN" altLang="en-US" sz="1800" dirty="0">
                <a:latin typeface="Microsoft YaHei UI" panose="020B0503020204020204" pitchFamily="34" charset="-122"/>
                <a:ea typeface="Microsoft YaHei UI" panose="020B0503020204020204" pitchFamily="34" charset="-122"/>
              </a:rPr>
              <a:t>开始巴别鸟系统研发</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31" name="右箭头 30">
            <a:extLst>
              <a:ext uri="{FF2B5EF4-FFF2-40B4-BE49-F238E27FC236}">
                <a16:creationId xmlns:a16="http://schemas.microsoft.com/office/drawing/2014/main" id="{06A9D75F-44EF-5740-9CBF-C688326D9CF1}"/>
              </a:ext>
            </a:extLst>
          </p:cNvPr>
          <p:cNvSpPr/>
          <p:nvPr/>
        </p:nvSpPr>
        <p:spPr>
          <a:xfrm>
            <a:off x="11377276" y="4599222"/>
            <a:ext cx="2364888" cy="216024"/>
          </a:xfrm>
          <a:prstGeom prst="rightArrow">
            <a:avLst/>
          </a:prstGeom>
          <a:solidFill>
            <a:srgbClr val="F67A1F"/>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椭圆 31">
            <a:extLst>
              <a:ext uri="{FF2B5EF4-FFF2-40B4-BE49-F238E27FC236}">
                <a16:creationId xmlns:a16="http://schemas.microsoft.com/office/drawing/2014/main" id="{500A2A1A-CA90-A64D-AEA1-46D342CDCDFD}"/>
              </a:ext>
            </a:extLst>
          </p:cNvPr>
          <p:cNvSpPr/>
          <p:nvPr/>
        </p:nvSpPr>
        <p:spPr>
          <a:xfrm>
            <a:off x="13904484" y="4573822"/>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文本框 32">
            <a:extLst>
              <a:ext uri="{FF2B5EF4-FFF2-40B4-BE49-F238E27FC236}">
                <a16:creationId xmlns:a16="http://schemas.microsoft.com/office/drawing/2014/main" id="{2E813AE7-E8B6-A647-9CD5-DA9871E8D809}"/>
              </a:ext>
            </a:extLst>
          </p:cNvPr>
          <p:cNvSpPr txBox="1"/>
          <p:nvPr/>
        </p:nvSpPr>
        <p:spPr>
          <a:xfrm>
            <a:off x="13298205" y="3977680"/>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2015</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5</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34" name="文本框 33">
            <a:extLst>
              <a:ext uri="{FF2B5EF4-FFF2-40B4-BE49-F238E27FC236}">
                <a16:creationId xmlns:a16="http://schemas.microsoft.com/office/drawing/2014/main" id="{FC077BB2-25C8-B440-9C1A-5C1AC53EE334}"/>
              </a:ext>
            </a:extLst>
          </p:cNvPr>
          <p:cNvSpPr txBox="1"/>
          <p:nvPr/>
        </p:nvSpPr>
        <p:spPr>
          <a:xfrm>
            <a:off x="13024979" y="5018638"/>
            <a:ext cx="2082443"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获得盈动资本数百万元</a:t>
            </a:r>
            <a:r>
              <a:rPr kumimoji="0" lang="en-US" altLang="zh-CN" sz="1800" b="0" i="0" u="none" strike="noStrike" cap="none" spc="0" normalizeH="0" baseline="0" dirty="0" err="1">
                <a:ln>
                  <a:noFill/>
                </a:ln>
                <a:solidFill>
                  <a:srgbClr val="000000"/>
                </a:solidFill>
                <a:effectLst/>
                <a:uFillTx/>
                <a:latin typeface="Microsoft YaHei UI" panose="020B0503020204020204" pitchFamily="34" charset="-122"/>
                <a:ea typeface="Microsoft YaHei UI" panose="020B0503020204020204" pitchFamily="34" charset="-122"/>
                <a:sym typeface="Helvetica"/>
              </a:rPr>
              <a:t>preA</a:t>
            </a:r>
            <a:r>
              <a:rPr lang="zh-CN" altLang="en-US" sz="1800" dirty="0">
                <a:latin typeface="Microsoft YaHei UI" panose="020B0503020204020204" pitchFamily="34" charset="-122"/>
                <a:ea typeface="Microsoft YaHei UI" panose="020B0503020204020204" pitchFamily="34" charset="-122"/>
              </a:rPr>
              <a:t>融资</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35" name="右箭头 34">
            <a:extLst>
              <a:ext uri="{FF2B5EF4-FFF2-40B4-BE49-F238E27FC236}">
                <a16:creationId xmlns:a16="http://schemas.microsoft.com/office/drawing/2014/main" id="{351EFAAD-D23F-CE40-9CED-3BC42EFD8618}"/>
              </a:ext>
            </a:extLst>
          </p:cNvPr>
          <p:cNvSpPr/>
          <p:nvPr/>
        </p:nvSpPr>
        <p:spPr>
          <a:xfrm>
            <a:off x="14437976" y="4573822"/>
            <a:ext cx="2364888" cy="216024"/>
          </a:xfrm>
          <a:prstGeom prst="rightArrow">
            <a:avLst/>
          </a:prstGeom>
          <a:solidFill>
            <a:srgbClr val="F67A1F"/>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文本框 35">
            <a:extLst>
              <a:ext uri="{FF2B5EF4-FFF2-40B4-BE49-F238E27FC236}">
                <a16:creationId xmlns:a16="http://schemas.microsoft.com/office/drawing/2014/main" id="{8B1D6C3E-FEC9-8748-9F02-C22E23253E8E}"/>
              </a:ext>
            </a:extLst>
          </p:cNvPr>
          <p:cNvSpPr txBox="1"/>
          <p:nvPr/>
        </p:nvSpPr>
        <p:spPr>
          <a:xfrm>
            <a:off x="15934212" y="3977680"/>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2015</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10</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37" name="文本框 36">
            <a:extLst>
              <a:ext uri="{FF2B5EF4-FFF2-40B4-BE49-F238E27FC236}">
                <a16:creationId xmlns:a16="http://schemas.microsoft.com/office/drawing/2014/main" id="{8BEDA06F-B7BB-AA4F-B206-56B5BDAE4B67}"/>
              </a:ext>
            </a:extLst>
          </p:cNvPr>
          <p:cNvSpPr txBox="1"/>
          <p:nvPr/>
        </p:nvSpPr>
        <p:spPr>
          <a:xfrm>
            <a:off x="15357139" y="5018638"/>
            <a:ext cx="3123399"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巴别鸟个人版上线</a:t>
            </a:r>
            <a:endParaRPr kumimoji="0" lang="en-US" altLang="zh-CN"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a:p>
            <a:pPr marL="0" marR="0" indent="0" algn="l" defTabSz="821531" rtl="0" fontAlgn="auto" latinLnBrk="0" hangingPunct="0">
              <a:lnSpc>
                <a:spcPct val="100000"/>
              </a:lnSpc>
              <a:spcBef>
                <a:spcPts val="0"/>
              </a:spcBef>
              <a:spcAft>
                <a:spcPts val="0"/>
              </a:spcAft>
              <a:buClrTx/>
              <a:buSzTx/>
              <a:buFontTx/>
              <a:buNone/>
              <a:tabLst/>
            </a:pPr>
            <a:r>
              <a:rPr lang="zh-CN" altLang="en-US" sz="1800" dirty="0">
                <a:latin typeface="Microsoft YaHei UI" panose="020B0503020204020204" pitchFamily="34" charset="-122"/>
                <a:ea typeface="Microsoft YaHei UI" panose="020B0503020204020204" pitchFamily="34" charset="-122"/>
              </a:rPr>
              <a:t>获浙商创业大赛全国第三名</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38" name="椭圆 37">
            <a:extLst>
              <a:ext uri="{FF2B5EF4-FFF2-40B4-BE49-F238E27FC236}">
                <a16:creationId xmlns:a16="http://schemas.microsoft.com/office/drawing/2014/main" id="{CB32CABE-4113-E84A-8EFE-D36231368016}"/>
              </a:ext>
            </a:extLst>
          </p:cNvPr>
          <p:cNvSpPr/>
          <p:nvPr/>
        </p:nvSpPr>
        <p:spPr>
          <a:xfrm>
            <a:off x="16990584" y="4573822"/>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右箭头 38">
            <a:extLst>
              <a:ext uri="{FF2B5EF4-FFF2-40B4-BE49-F238E27FC236}">
                <a16:creationId xmlns:a16="http://schemas.microsoft.com/office/drawing/2014/main" id="{5F2B997F-31FC-4C40-8A2C-CDC552A9DB66}"/>
              </a:ext>
            </a:extLst>
          </p:cNvPr>
          <p:cNvSpPr/>
          <p:nvPr/>
        </p:nvSpPr>
        <p:spPr>
          <a:xfrm>
            <a:off x="17473276" y="4586522"/>
            <a:ext cx="1545904" cy="203324"/>
          </a:xfrm>
          <a:prstGeom prst="rightArrow">
            <a:avLst/>
          </a:prstGeom>
          <a:solidFill>
            <a:srgbClr val="F67A1F"/>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0" name="文本框 39">
            <a:extLst>
              <a:ext uri="{FF2B5EF4-FFF2-40B4-BE49-F238E27FC236}">
                <a16:creationId xmlns:a16="http://schemas.microsoft.com/office/drawing/2014/main" id="{5613A82C-3A49-9E45-A3F8-9AA54F148653}"/>
              </a:ext>
            </a:extLst>
          </p:cNvPr>
          <p:cNvSpPr txBox="1"/>
          <p:nvPr/>
        </p:nvSpPr>
        <p:spPr>
          <a:xfrm>
            <a:off x="18349786" y="5018638"/>
            <a:ext cx="2082443"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巴别鸟用户破</a:t>
            </a:r>
            <a:r>
              <a:rPr kumimoji="0" lang="en-US" altLang="zh-CN"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30</a:t>
            </a: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万</a:t>
            </a:r>
          </a:p>
        </p:txBody>
      </p:sp>
      <p:sp>
        <p:nvSpPr>
          <p:cNvPr id="41" name="椭圆 40">
            <a:extLst>
              <a:ext uri="{FF2B5EF4-FFF2-40B4-BE49-F238E27FC236}">
                <a16:creationId xmlns:a16="http://schemas.microsoft.com/office/drawing/2014/main" id="{E0124D53-6AFB-C841-BCC7-0CDFC254C6C2}"/>
              </a:ext>
            </a:extLst>
          </p:cNvPr>
          <p:cNvSpPr/>
          <p:nvPr/>
        </p:nvSpPr>
        <p:spPr>
          <a:xfrm>
            <a:off x="19174984" y="4561122"/>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文本框 41">
            <a:extLst>
              <a:ext uri="{FF2B5EF4-FFF2-40B4-BE49-F238E27FC236}">
                <a16:creationId xmlns:a16="http://schemas.microsoft.com/office/drawing/2014/main" id="{D7429988-B04C-034E-BA7A-3311577BCCCA}"/>
              </a:ext>
            </a:extLst>
          </p:cNvPr>
          <p:cNvSpPr txBox="1"/>
          <p:nvPr/>
        </p:nvSpPr>
        <p:spPr>
          <a:xfrm>
            <a:off x="18588512" y="3977680"/>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2016</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2</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43" name="右箭头 42">
            <a:extLst>
              <a:ext uri="{FF2B5EF4-FFF2-40B4-BE49-F238E27FC236}">
                <a16:creationId xmlns:a16="http://schemas.microsoft.com/office/drawing/2014/main" id="{DD8CA951-E5C2-F741-BEEA-A9F703B605DE}"/>
              </a:ext>
            </a:extLst>
          </p:cNvPr>
          <p:cNvSpPr/>
          <p:nvPr/>
        </p:nvSpPr>
        <p:spPr>
          <a:xfrm>
            <a:off x="19771976" y="4586522"/>
            <a:ext cx="1545904" cy="203324"/>
          </a:xfrm>
          <a:prstGeom prst="rightArrow">
            <a:avLst/>
          </a:prstGeom>
          <a:solidFill>
            <a:srgbClr val="F67A1F"/>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4" name="椭圆 43">
            <a:extLst>
              <a:ext uri="{FF2B5EF4-FFF2-40B4-BE49-F238E27FC236}">
                <a16:creationId xmlns:a16="http://schemas.microsoft.com/office/drawing/2014/main" id="{E019D3C4-6DCB-7042-B710-75650AFB417B}"/>
              </a:ext>
            </a:extLst>
          </p:cNvPr>
          <p:cNvSpPr/>
          <p:nvPr/>
        </p:nvSpPr>
        <p:spPr>
          <a:xfrm>
            <a:off x="21489260" y="4586522"/>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文本框 44">
            <a:extLst>
              <a:ext uri="{FF2B5EF4-FFF2-40B4-BE49-F238E27FC236}">
                <a16:creationId xmlns:a16="http://schemas.microsoft.com/office/drawing/2014/main" id="{A594B487-609D-6F4B-B42A-B3C5E4D041FD}"/>
              </a:ext>
            </a:extLst>
          </p:cNvPr>
          <p:cNvSpPr txBox="1"/>
          <p:nvPr/>
        </p:nvSpPr>
        <p:spPr>
          <a:xfrm>
            <a:off x="20990993" y="3977680"/>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2016</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10</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46" name="文本框 45">
            <a:extLst>
              <a:ext uri="{FF2B5EF4-FFF2-40B4-BE49-F238E27FC236}">
                <a16:creationId xmlns:a16="http://schemas.microsoft.com/office/drawing/2014/main" id="{B0ED4F54-D7A4-EA4F-B4CA-03057FDAD8C2}"/>
              </a:ext>
            </a:extLst>
          </p:cNvPr>
          <p:cNvSpPr txBox="1"/>
          <p:nvPr/>
        </p:nvSpPr>
        <p:spPr>
          <a:xfrm>
            <a:off x="20544928" y="5018638"/>
            <a:ext cx="3309423" cy="975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zh-CN" altLang="en-US" sz="1800" dirty="0">
                <a:latin typeface="Microsoft YaHei UI" panose="020B0503020204020204" pitchFamily="34" charset="-122"/>
                <a:ea typeface="Microsoft YaHei UI" panose="020B0503020204020204" pitchFamily="34" charset="-122"/>
              </a:rPr>
              <a:t>巴别鸟企业版上线</a:t>
            </a:r>
            <a:endParaRPr lang="en-US" altLang="zh-CN" sz="1800" dirty="0">
              <a:latin typeface="Microsoft YaHei UI" panose="020B0503020204020204" pitchFamily="34" charset="-122"/>
              <a:ea typeface="Microsoft YaHei UI" panose="020B0503020204020204" pitchFamily="34" charset="-122"/>
            </a:endParaRPr>
          </a:p>
          <a:p>
            <a:pPr marL="0" marR="0" indent="0" algn="l"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巴别鸟手机及</a:t>
            </a:r>
            <a:r>
              <a:rPr kumimoji="0" lang="en-US" altLang="zh-CN"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pad</a:t>
            </a: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版本上线</a:t>
            </a:r>
            <a:endParaRPr kumimoji="0" lang="en-US" altLang="zh-CN"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a:p>
            <a:pPr marL="0" marR="0" indent="0" algn="l" defTabSz="821531" rtl="0" fontAlgn="auto" latinLnBrk="0" hangingPunct="0">
              <a:lnSpc>
                <a:spcPct val="100000"/>
              </a:lnSpc>
              <a:spcBef>
                <a:spcPts val="0"/>
              </a:spcBef>
              <a:spcAft>
                <a:spcPts val="0"/>
              </a:spcAft>
              <a:buClrTx/>
              <a:buSzTx/>
              <a:buFontTx/>
              <a:buNone/>
              <a:tabLst/>
            </a:pPr>
            <a:r>
              <a:rPr lang="zh-CN" altLang="en-US" sz="1800" dirty="0">
                <a:latin typeface="Microsoft YaHei UI" panose="020B0503020204020204" pitchFamily="34" charset="-122"/>
                <a:ea typeface="Microsoft YaHei UI" panose="020B0503020204020204" pitchFamily="34" charset="-122"/>
              </a:rPr>
              <a:t>巴别鸟获得</a:t>
            </a:r>
            <a:r>
              <a:rPr lang="en-US" altLang="zh-CN" sz="1800" dirty="0">
                <a:latin typeface="Microsoft YaHei UI" panose="020B0503020204020204" pitchFamily="34" charset="-122"/>
                <a:ea typeface="Microsoft YaHei UI" panose="020B0503020204020204" pitchFamily="34" charset="-122"/>
              </a:rPr>
              <a:t>Qualys</a:t>
            </a:r>
            <a:r>
              <a:rPr lang="zh-CN" altLang="en-US" sz="1800" dirty="0">
                <a:latin typeface="Microsoft YaHei UI" panose="020B0503020204020204" pitchFamily="34" charset="-122"/>
                <a:ea typeface="Microsoft YaHei UI" panose="020B0503020204020204" pitchFamily="34" charset="-122"/>
              </a:rPr>
              <a:t>安全</a:t>
            </a:r>
            <a:r>
              <a:rPr lang="en-US" altLang="zh-CN" sz="1800" dirty="0">
                <a:latin typeface="Microsoft YaHei UI" panose="020B0503020204020204" pitchFamily="34" charset="-122"/>
                <a:ea typeface="Microsoft YaHei UI" panose="020B0503020204020204" pitchFamily="34" charset="-122"/>
              </a:rPr>
              <a:t>A+</a:t>
            </a:r>
            <a:r>
              <a:rPr lang="zh-CN" altLang="en-US" sz="1800" dirty="0">
                <a:latin typeface="Microsoft YaHei UI" panose="020B0503020204020204" pitchFamily="34" charset="-122"/>
                <a:ea typeface="Microsoft YaHei UI" panose="020B0503020204020204" pitchFamily="34" charset="-122"/>
              </a:rPr>
              <a:t>认证</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47" name="椭圆 46">
            <a:extLst>
              <a:ext uri="{FF2B5EF4-FFF2-40B4-BE49-F238E27FC236}">
                <a16:creationId xmlns:a16="http://schemas.microsoft.com/office/drawing/2014/main" id="{E817A691-B67E-D043-9FC7-00D6DB88CB8E}"/>
              </a:ext>
            </a:extLst>
          </p:cNvPr>
          <p:cNvSpPr/>
          <p:nvPr/>
        </p:nvSpPr>
        <p:spPr>
          <a:xfrm>
            <a:off x="1981627" y="6950094"/>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8" name="右箭头 47">
            <a:extLst>
              <a:ext uri="{FF2B5EF4-FFF2-40B4-BE49-F238E27FC236}">
                <a16:creationId xmlns:a16="http://schemas.microsoft.com/office/drawing/2014/main" id="{F4565833-48EE-4E40-BA31-0C23FF58CE0C}"/>
              </a:ext>
            </a:extLst>
          </p:cNvPr>
          <p:cNvSpPr/>
          <p:nvPr/>
        </p:nvSpPr>
        <p:spPr>
          <a:xfrm>
            <a:off x="2413675" y="6950094"/>
            <a:ext cx="2315632" cy="216024"/>
          </a:xfrm>
          <a:prstGeom prst="rightArrow">
            <a:avLst/>
          </a:prstGeom>
          <a:solidFill>
            <a:srgbClr val="F67A1F"/>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文本框 48">
            <a:extLst>
              <a:ext uri="{FF2B5EF4-FFF2-40B4-BE49-F238E27FC236}">
                <a16:creationId xmlns:a16="http://schemas.microsoft.com/office/drawing/2014/main" id="{03A1933B-E522-2A4E-91E0-83BA97F99889}"/>
              </a:ext>
            </a:extLst>
          </p:cNvPr>
          <p:cNvSpPr txBox="1"/>
          <p:nvPr/>
        </p:nvSpPr>
        <p:spPr>
          <a:xfrm>
            <a:off x="1483360" y="6268132"/>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2017</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3</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50" name="文本框 49">
            <a:extLst>
              <a:ext uri="{FF2B5EF4-FFF2-40B4-BE49-F238E27FC236}">
                <a16:creationId xmlns:a16="http://schemas.microsoft.com/office/drawing/2014/main" id="{DB62AFE4-CAC9-6E42-BC10-31C5C7CEA77B}"/>
              </a:ext>
            </a:extLst>
          </p:cNvPr>
          <p:cNvSpPr txBox="1"/>
          <p:nvPr/>
        </p:nvSpPr>
        <p:spPr>
          <a:xfrm>
            <a:off x="1184681" y="7495173"/>
            <a:ext cx="1983541"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获得朗玛峰资本千万元</a:t>
            </a:r>
            <a:r>
              <a:rPr kumimoji="0" lang="en-US" altLang="zh-CN"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A</a:t>
            </a: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轮融资</a:t>
            </a:r>
          </a:p>
        </p:txBody>
      </p:sp>
      <p:sp>
        <p:nvSpPr>
          <p:cNvPr id="51" name="椭圆 50">
            <a:extLst>
              <a:ext uri="{FF2B5EF4-FFF2-40B4-BE49-F238E27FC236}">
                <a16:creationId xmlns:a16="http://schemas.microsoft.com/office/drawing/2014/main" id="{806CE4F0-A73A-C14F-B11F-045A3C49D1AB}"/>
              </a:ext>
            </a:extLst>
          </p:cNvPr>
          <p:cNvSpPr/>
          <p:nvPr/>
        </p:nvSpPr>
        <p:spPr>
          <a:xfrm>
            <a:off x="4945331" y="6950094"/>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2" name="右箭头 51">
            <a:extLst>
              <a:ext uri="{FF2B5EF4-FFF2-40B4-BE49-F238E27FC236}">
                <a16:creationId xmlns:a16="http://schemas.microsoft.com/office/drawing/2014/main" id="{B2FE6496-53CA-9D40-97C3-F1C0BBAC5001}"/>
              </a:ext>
            </a:extLst>
          </p:cNvPr>
          <p:cNvSpPr/>
          <p:nvPr/>
        </p:nvSpPr>
        <p:spPr>
          <a:xfrm>
            <a:off x="5377379" y="6950094"/>
            <a:ext cx="2364888" cy="216024"/>
          </a:xfrm>
          <a:prstGeom prst="rightArrow">
            <a:avLst/>
          </a:prstGeom>
          <a:solidFill>
            <a:srgbClr val="F67A1F"/>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3" name="文本框 52">
            <a:extLst>
              <a:ext uri="{FF2B5EF4-FFF2-40B4-BE49-F238E27FC236}">
                <a16:creationId xmlns:a16="http://schemas.microsoft.com/office/drawing/2014/main" id="{1788C005-BD0C-8D45-A69E-5A834CB449B2}"/>
              </a:ext>
            </a:extLst>
          </p:cNvPr>
          <p:cNvSpPr txBox="1"/>
          <p:nvPr/>
        </p:nvSpPr>
        <p:spPr>
          <a:xfrm>
            <a:off x="4405838" y="6268132"/>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2017</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6</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54" name="文本框 53">
            <a:extLst>
              <a:ext uri="{FF2B5EF4-FFF2-40B4-BE49-F238E27FC236}">
                <a16:creationId xmlns:a16="http://schemas.microsoft.com/office/drawing/2014/main" id="{2132D773-543E-724F-8282-4F3D35C9ECCB}"/>
              </a:ext>
            </a:extLst>
          </p:cNvPr>
          <p:cNvSpPr txBox="1"/>
          <p:nvPr/>
        </p:nvSpPr>
        <p:spPr>
          <a:xfrm>
            <a:off x="3939175" y="7495173"/>
            <a:ext cx="2736304" cy="975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zh-CN" altLang="en-US" sz="1800" dirty="0">
                <a:latin typeface="Microsoft YaHei UI" panose="020B0503020204020204" pitchFamily="34" charset="-122"/>
                <a:ea typeface="Microsoft YaHei UI" panose="020B0503020204020204" pitchFamily="34" charset="-122"/>
              </a:rPr>
              <a:t>巴别鸟私有云服务上线</a:t>
            </a:r>
            <a:endParaRPr lang="en-US" altLang="zh-CN" sz="1800" dirty="0">
              <a:latin typeface="Microsoft YaHei UI" panose="020B0503020204020204" pitchFamily="34" charset="-122"/>
              <a:ea typeface="Microsoft YaHei UI" panose="020B0503020204020204" pitchFamily="34" charset="-122"/>
            </a:endParaRPr>
          </a:p>
          <a:p>
            <a:pPr marL="0" marR="0" indent="0" algn="l"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巴别鸟</a:t>
            </a:r>
            <a:r>
              <a:rPr kumimoji="0" lang="en-US" altLang="zh-CN"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windows</a:t>
            </a: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及</a:t>
            </a:r>
            <a:r>
              <a:rPr kumimoji="0" lang="en-US" altLang="zh-CN"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mac</a:t>
            </a: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客户端上线</a:t>
            </a:r>
            <a:endParaRPr kumimoji="0" lang="en-US" altLang="zh-CN"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55" name="椭圆 54">
            <a:extLst>
              <a:ext uri="{FF2B5EF4-FFF2-40B4-BE49-F238E27FC236}">
                <a16:creationId xmlns:a16="http://schemas.microsoft.com/office/drawing/2014/main" id="{5F55DB14-6F26-3143-A352-F59815F444DC}"/>
              </a:ext>
            </a:extLst>
          </p:cNvPr>
          <p:cNvSpPr/>
          <p:nvPr/>
        </p:nvSpPr>
        <p:spPr>
          <a:xfrm>
            <a:off x="7917131" y="6975494"/>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6" name="文本框 55">
            <a:extLst>
              <a:ext uri="{FF2B5EF4-FFF2-40B4-BE49-F238E27FC236}">
                <a16:creationId xmlns:a16="http://schemas.microsoft.com/office/drawing/2014/main" id="{437392EA-6A85-E04C-8828-9149229C4275}"/>
              </a:ext>
            </a:extLst>
          </p:cNvPr>
          <p:cNvSpPr txBox="1"/>
          <p:nvPr/>
        </p:nvSpPr>
        <p:spPr>
          <a:xfrm>
            <a:off x="7310852" y="6268132"/>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2018</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3</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57" name="文本框 56">
            <a:extLst>
              <a:ext uri="{FF2B5EF4-FFF2-40B4-BE49-F238E27FC236}">
                <a16:creationId xmlns:a16="http://schemas.microsoft.com/office/drawing/2014/main" id="{79574C98-A3F2-6143-80FB-AB72AE64A63C}"/>
              </a:ext>
            </a:extLst>
          </p:cNvPr>
          <p:cNvSpPr txBox="1"/>
          <p:nvPr/>
        </p:nvSpPr>
        <p:spPr>
          <a:xfrm>
            <a:off x="7187485" y="7495173"/>
            <a:ext cx="2082443"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巴别鸟与永中合作推出优云</a:t>
            </a:r>
            <a:r>
              <a:rPr kumimoji="0" lang="en-US" altLang="zh-CN"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office</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58" name="右箭头 57">
            <a:extLst>
              <a:ext uri="{FF2B5EF4-FFF2-40B4-BE49-F238E27FC236}">
                <a16:creationId xmlns:a16="http://schemas.microsoft.com/office/drawing/2014/main" id="{65CED664-D0DF-264B-A51F-22BE9A94012C}"/>
              </a:ext>
            </a:extLst>
          </p:cNvPr>
          <p:cNvSpPr/>
          <p:nvPr/>
        </p:nvSpPr>
        <p:spPr>
          <a:xfrm>
            <a:off x="8349179" y="6975494"/>
            <a:ext cx="2364888" cy="216024"/>
          </a:xfrm>
          <a:prstGeom prst="rightArrow">
            <a:avLst/>
          </a:prstGeom>
          <a:solidFill>
            <a:srgbClr val="F67A1F"/>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9" name="椭圆 58">
            <a:extLst>
              <a:ext uri="{FF2B5EF4-FFF2-40B4-BE49-F238E27FC236}">
                <a16:creationId xmlns:a16="http://schemas.microsoft.com/office/drawing/2014/main" id="{4A5E9C9F-BC2C-F849-AEAB-203B4CD09AD7}"/>
              </a:ext>
            </a:extLst>
          </p:cNvPr>
          <p:cNvSpPr/>
          <p:nvPr/>
        </p:nvSpPr>
        <p:spPr>
          <a:xfrm>
            <a:off x="10838131" y="6988194"/>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0" name="文本框 59">
            <a:extLst>
              <a:ext uri="{FF2B5EF4-FFF2-40B4-BE49-F238E27FC236}">
                <a16:creationId xmlns:a16="http://schemas.microsoft.com/office/drawing/2014/main" id="{5DD64ABE-E0EC-6C4F-81E8-2041E7F35782}"/>
              </a:ext>
            </a:extLst>
          </p:cNvPr>
          <p:cNvSpPr txBox="1"/>
          <p:nvPr/>
        </p:nvSpPr>
        <p:spPr>
          <a:xfrm>
            <a:off x="10262426" y="6268132"/>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2018</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11</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61" name="文本框 60">
            <a:extLst>
              <a:ext uri="{FF2B5EF4-FFF2-40B4-BE49-F238E27FC236}">
                <a16:creationId xmlns:a16="http://schemas.microsoft.com/office/drawing/2014/main" id="{73F1DB2D-9179-BD41-A5BA-13099A40382E}"/>
              </a:ext>
            </a:extLst>
          </p:cNvPr>
          <p:cNvSpPr txBox="1"/>
          <p:nvPr/>
        </p:nvSpPr>
        <p:spPr>
          <a:xfrm>
            <a:off x="9880805" y="7495173"/>
            <a:ext cx="2654943"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zh-CN" altLang="en-US" sz="1800" dirty="0">
                <a:latin typeface="Microsoft YaHei UI" panose="020B0503020204020204" pitchFamily="34" charset="-122"/>
                <a:ea typeface="Microsoft YaHei UI" panose="020B0503020204020204" pitchFamily="34" charset="-122"/>
              </a:rPr>
              <a:t>巴别鸟大屏白板系统启动开发</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62" name="右箭头 61">
            <a:extLst>
              <a:ext uri="{FF2B5EF4-FFF2-40B4-BE49-F238E27FC236}">
                <a16:creationId xmlns:a16="http://schemas.microsoft.com/office/drawing/2014/main" id="{F58B0F1C-B96F-F846-BB54-44ABC915D824}"/>
              </a:ext>
            </a:extLst>
          </p:cNvPr>
          <p:cNvSpPr/>
          <p:nvPr/>
        </p:nvSpPr>
        <p:spPr>
          <a:xfrm>
            <a:off x="11394243" y="6975494"/>
            <a:ext cx="2364888" cy="216024"/>
          </a:xfrm>
          <a:prstGeom prst="rightArrow">
            <a:avLst/>
          </a:prstGeom>
          <a:solidFill>
            <a:srgbClr val="F67A1F"/>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3" name="椭圆 62">
            <a:extLst>
              <a:ext uri="{FF2B5EF4-FFF2-40B4-BE49-F238E27FC236}">
                <a16:creationId xmlns:a16="http://schemas.microsoft.com/office/drawing/2014/main" id="{8D315794-FEAD-1944-B81F-BC5DEA9C0CF9}"/>
              </a:ext>
            </a:extLst>
          </p:cNvPr>
          <p:cNvSpPr/>
          <p:nvPr/>
        </p:nvSpPr>
        <p:spPr>
          <a:xfrm>
            <a:off x="13921451" y="6950094"/>
            <a:ext cx="216024" cy="216024"/>
          </a:xfrm>
          <a:prstGeom prst="ellipse">
            <a:avLst/>
          </a:prstGeom>
          <a:solidFill>
            <a:srgbClr val="FFC000"/>
          </a:solidFill>
          <a:ln w="12700" cap="flat">
            <a:noFill/>
            <a:miter lim="400000"/>
          </a:ln>
          <a:effectLst>
            <a:outerShdw blurRad="50800" dist="25400" dir="5400000" rotWithShape="0">
              <a:srgbClr val="000000">
                <a:alpha val="2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4" name="文本框 63">
            <a:extLst>
              <a:ext uri="{FF2B5EF4-FFF2-40B4-BE49-F238E27FC236}">
                <a16:creationId xmlns:a16="http://schemas.microsoft.com/office/drawing/2014/main" id="{9E9EFACD-84E8-7B49-BB0F-E7CB4128832A}"/>
              </a:ext>
            </a:extLst>
          </p:cNvPr>
          <p:cNvSpPr txBox="1"/>
          <p:nvPr/>
        </p:nvSpPr>
        <p:spPr>
          <a:xfrm>
            <a:off x="13315172" y="6268132"/>
            <a:ext cx="1428581"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n-US" altLang="zh-CN" sz="1800" dirty="0">
                <a:latin typeface="Microsoft YaHei UI" panose="020B0503020204020204" pitchFamily="34" charset="-122"/>
                <a:ea typeface="Microsoft YaHei UI" panose="020B0503020204020204" pitchFamily="34" charset="-122"/>
              </a:rPr>
              <a:t>2019</a:t>
            </a:r>
            <a:r>
              <a:rPr lang="zh-CN" altLang="en-US" sz="1800" dirty="0">
                <a:latin typeface="Microsoft YaHei UI" panose="020B0503020204020204" pitchFamily="34" charset="-122"/>
                <a:ea typeface="Microsoft YaHei UI" panose="020B0503020204020204" pitchFamily="34" charset="-122"/>
              </a:rPr>
              <a:t>年</a:t>
            </a:r>
            <a:r>
              <a:rPr lang="en-US" altLang="zh-CN" sz="1800" dirty="0">
                <a:latin typeface="Microsoft YaHei UI" panose="020B0503020204020204" pitchFamily="34" charset="-122"/>
                <a:ea typeface="Microsoft YaHei UI" panose="020B0503020204020204" pitchFamily="34" charset="-122"/>
              </a:rPr>
              <a:t>5</a:t>
            </a:r>
            <a:r>
              <a:rPr lang="zh-CN" altLang="en-US" sz="1800" dirty="0">
                <a:latin typeface="Microsoft YaHei UI" panose="020B0503020204020204" pitchFamily="34" charset="-122"/>
                <a:ea typeface="Microsoft YaHei UI" panose="020B0503020204020204" pitchFamily="34" charset="-122"/>
              </a:rPr>
              <a:t>月</a:t>
            </a:r>
            <a:endPar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endParaRPr>
          </a:p>
        </p:txBody>
      </p:sp>
      <p:sp>
        <p:nvSpPr>
          <p:cNvPr id="65" name="文本框 64">
            <a:extLst>
              <a:ext uri="{FF2B5EF4-FFF2-40B4-BE49-F238E27FC236}">
                <a16:creationId xmlns:a16="http://schemas.microsoft.com/office/drawing/2014/main" id="{F60F9676-EDBB-D240-8369-594C24BF2B7D}"/>
              </a:ext>
            </a:extLst>
          </p:cNvPr>
          <p:cNvSpPr txBox="1"/>
          <p:nvPr/>
        </p:nvSpPr>
        <p:spPr>
          <a:xfrm>
            <a:off x="13133893" y="7495173"/>
            <a:ext cx="2082443"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00"/>
                </a:solidFill>
                <a:effectLst/>
                <a:uFillTx/>
                <a:latin typeface="Microsoft YaHei UI" panose="020B0503020204020204" pitchFamily="34" charset="-122"/>
                <a:ea typeface="Microsoft YaHei UI" panose="020B0503020204020204" pitchFamily="34" charset="-122"/>
                <a:sym typeface="Helvetica"/>
              </a:rPr>
              <a:t>巴别鸟获得上海市创业创新基金</a:t>
            </a:r>
          </a:p>
        </p:txBody>
      </p:sp>
      <p:sp>
        <p:nvSpPr>
          <p:cNvPr id="79" name="文本框 78">
            <a:extLst>
              <a:ext uri="{FF2B5EF4-FFF2-40B4-BE49-F238E27FC236}">
                <a16:creationId xmlns:a16="http://schemas.microsoft.com/office/drawing/2014/main" id="{99499D03-63F0-A948-BA89-C2187FA3A56B}"/>
              </a:ext>
            </a:extLst>
          </p:cNvPr>
          <p:cNvSpPr txBox="1"/>
          <p:nvPr/>
        </p:nvSpPr>
        <p:spPr>
          <a:xfrm>
            <a:off x="1630402" y="9492838"/>
            <a:ext cx="1529264"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1" lang="zh-CN" altLang="en-US" sz="1800" b="1" dirty="0">
                <a:solidFill>
                  <a:schemeClr val="tx1"/>
                </a:solidFill>
                <a:latin typeface="Microsoft YaHei UI Light" panose="020B0502040204020203" pitchFamily="34" charset="-122"/>
                <a:ea typeface="Microsoft YaHei UI Light" panose="020B0502040204020203" pitchFamily="34" charset="-122"/>
              </a:rPr>
              <a:t>机构投资人：</a:t>
            </a:r>
          </a:p>
        </p:txBody>
      </p:sp>
      <p:pic>
        <p:nvPicPr>
          <p:cNvPr id="12" name="图片 11">
            <a:extLst>
              <a:ext uri="{FF2B5EF4-FFF2-40B4-BE49-F238E27FC236}">
                <a16:creationId xmlns:a16="http://schemas.microsoft.com/office/drawing/2014/main" id="{0D2696A7-CCF7-A64B-9542-B724DAD355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39025" y="10657318"/>
            <a:ext cx="2475923" cy="801984"/>
          </a:xfrm>
          <a:prstGeom prst="rect">
            <a:avLst/>
          </a:prstGeom>
        </p:spPr>
      </p:pic>
      <p:pic>
        <p:nvPicPr>
          <p:cNvPr id="80" name="图片 79">
            <a:extLst>
              <a:ext uri="{FF2B5EF4-FFF2-40B4-BE49-F238E27FC236}">
                <a16:creationId xmlns:a16="http://schemas.microsoft.com/office/drawing/2014/main" id="{E70F6E2E-D611-004E-9A21-9FBF6BCCFC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20710" y="10314384"/>
            <a:ext cx="1487853" cy="1487853"/>
          </a:xfrm>
          <a:prstGeom prst="rect">
            <a:avLst/>
          </a:prstGeom>
        </p:spPr>
      </p:pic>
      <p:pic>
        <p:nvPicPr>
          <p:cNvPr id="89" name="图片 88">
            <a:extLst>
              <a:ext uri="{FF2B5EF4-FFF2-40B4-BE49-F238E27FC236}">
                <a16:creationId xmlns:a16="http://schemas.microsoft.com/office/drawing/2014/main" id="{60E8AC29-DA78-5C45-B47A-CDF7013125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6484" y="10746432"/>
            <a:ext cx="2861100" cy="493158"/>
          </a:xfrm>
          <a:prstGeom prst="rect">
            <a:avLst/>
          </a:prstGeom>
        </p:spPr>
      </p:pic>
    </p:spTree>
    <p:extLst>
      <p:ext uri="{BB962C8B-B14F-4D97-AF65-F5344CB8AC3E}">
        <p14:creationId xmlns:p14="http://schemas.microsoft.com/office/powerpoint/2010/main" val="75916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30449E5-CF4B-E144-BC8E-6A1C66565A7F}"/>
              </a:ext>
            </a:extLst>
          </p:cNvPr>
          <p:cNvGrpSpPr/>
          <p:nvPr/>
        </p:nvGrpSpPr>
        <p:grpSpPr>
          <a:xfrm>
            <a:off x="9295034" y="5765736"/>
            <a:ext cx="5793932" cy="1109363"/>
            <a:chOff x="8646628" y="5744580"/>
            <a:chExt cx="5793932" cy="1109363"/>
          </a:xfrm>
        </p:grpSpPr>
        <p:sp>
          <p:nvSpPr>
            <p:cNvPr id="12" name="文本框 21">
              <a:extLst>
                <a:ext uri="{FF2B5EF4-FFF2-40B4-BE49-F238E27FC236}">
                  <a16:creationId xmlns:a16="http://schemas.microsoft.com/office/drawing/2014/main" id="{CD651E45-F634-4D23-9AEE-FB5622FF1E31}"/>
                </a:ext>
              </a:extLst>
            </p:cNvPr>
            <p:cNvSpPr txBox="1">
              <a:spLocks noChangeArrowheads="1"/>
            </p:cNvSpPr>
            <p:nvPr/>
          </p:nvSpPr>
          <p:spPr bwMode="auto">
            <a:xfrm>
              <a:off x="10976150" y="5924767"/>
              <a:ext cx="346441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数据安全策略</a:t>
              </a:r>
            </a:p>
          </p:txBody>
        </p:sp>
        <p:cxnSp>
          <p:nvCxnSpPr>
            <p:cNvPr id="13" name="直线连接符 12">
              <a:extLst>
                <a:ext uri="{FF2B5EF4-FFF2-40B4-BE49-F238E27FC236}">
                  <a16:creationId xmlns:a16="http://schemas.microsoft.com/office/drawing/2014/main" id="{A1CC74A1-8962-4D69-8263-0D74C4A46487}"/>
                </a:ext>
              </a:extLst>
            </p:cNvPr>
            <p:cNvCxnSpPr/>
            <p:nvPr/>
          </p:nvCxnSpPr>
          <p:spPr>
            <a:xfrm>
              <a:off x="10671158" y="5820895"/>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4" name="组合 13">
              <a:extLst>
                <a:ext uri="{FF2B5EF4-FFF2-40B4-BE49-F238E27FC236}">
                  <a16:creationId xmlns:a16="http://schemas.microsoft.com/office/drawing/2014/main" id="{C2444BD7-118D-4054-9250-960FC4626BB1}"/>
                </a:ext>
              </a:extLst>
            </p:cNvPr>
            <p:cNvGrpSpPr/>
            <p:nvPr/>
          </p:nvGrpSpPr>
          <p:grpSpPr>
            <a:xfrm>
              <a:off x="8646628" y="5744580"/>
              <a:ext cx="2404533" cy="1109363"/>
              <a:chOff x="564775" y="334963"/>
              <a:chExt cx="901700" cy="416011"/>
            </a:xfrm>
          </p:grpSpPr>
          <p:sp>
            <p:nvSpPr>
              <p:cNvPr id="15" name="文本框 48">
                <a:extLst>
                  <a:ext uri="{FF2B5EF4-FFF2-40B4-BE49-F238E27FC236}">
                    <a16:creationId xmlns:a16="http://schemas.microsoft.com/office/drawing/2014/main" id="{83BB9084-F49B-4C39-A1A9-592286F7050E}"/>
                  </a:ext>
                </a:extLst>
              </p:cNvPr>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16" name="矩形 14">
                <a:extLst>
                  <a:ext uri="{FF2B5EF4-FFF2-40B4-BE49-F238E27FC236}">
                    <a16:creationId xmlns:a16="http://schemas.microsoft.com/office/drawing/2014/main" id="{3F05A123-139A-4FE8-A737-AD221020E888}"/>
                  </a:ext>
                </a:extLst>
              </p:cNvPr>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grpSp>
    </p:spTree>
    <p:extLst>
      <p:ext uri="{BB962C8B-B14F-4D97-AF65-F5344CB8AC3E}">
        <p14:creationId xmlns:p14="http://schemas.microsoft.com/office/powerpoint/2010/main" val="1624563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1">
            <a:extLst>
              <a:ext uri="{FF2B5EF4-FFF2-40B4-BE49-F238E27FC236}">
                <a16:creationId xmlns:a16="http://schemas.microsoft.com/office/drawing/2014/main" id="{AABFCBDE-66B9-614F-97D9-CA4FA4050A30}"/>
              </a:ext>
            </a:extLst>
          </p:cNvPr>
          <p:cNvSpPr txBox="1">
            <a:spLocks noChangeArrowheads="1"/>
          </p:cNvSpPr>
          <p:nvPr/>
        </p:nvSpPr>
        <p:spPr bwMode="auto">
          <a:xfrm>
            <a:off x="3831046" y="1058334"/>
            <a:ext cx="565090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数据安全相关功能列表</a:t>
            </a:r>
          </a:p>
        </p:txBody>
      </p:sp>
      <p:cxnSp>
        <p:nvCxnSpPr>
          <p:cNvPr id="5" name="直线连接符 12">
            <a:extLst>
              <a:ext uri="{FF2B5EF4-FFF2-40B4-BE49-F238E27FC236}">
                <a16:creationId xmlns:a16="http://schemas.microsoft.com/office/drawing/2014/main" id="{D60E5FFC-9A46-D546-ACA8-805116D9A681}"/>
              </a:ext>
            </a:extLst>
          </p:cNvPr>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6" name="组合 5">
            <a:extLst>
              <a:ext uri="{FF2B5EF4-FFF2-40B4-BE49-F238E27FC236}">
                <a16:creationId xmlns:a16="http://schemas.microsoft.com/office/drawing/2014/main" id="{8A20B370-079B-5643-8472-87A63C2CE5A9}"/>
              </a:ext>
            </a:extLst>
          </p:cNvPr>
          <p:cNvGrpSpPr/>
          <p:nvPr/>
        </p:nvGrpSpPr>
        <p:grpSpPr>
          <a:xfrm>
            <a:off x="1506070" y="893235"/>
            <a:ext cx="2404533" cy="1109363"/>
            <a:chOff x="564775" y="334963"/>
            <a:chExt cx="901700" cy="416011"/>
          </a:xfrm>
        </p:grpSpPr>
        <p:sp>
          <p:nvSpPr>
            <p:cNvPr id="7" name="文本框 48">
              <a:extLst>
                <a:ext uri="{FF2B5EF4-FFF2-40B4-BE49-F238E27FC236}">
                  <a16:creationId xmlns:a16="http://schemas.microsoft.com/office/drawing/2014/main" id="{485493A5-97A3-8046-9870-AF3C8E9DF35F}"/>
                </a:ext>
              </a:extLst>
            </p:cNvPr>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8" name="矩形 14">
              <a:extLst>
                <a:ext uri="{FF2B5EF4-FFF2-40B4-BE49-F238E27FC236}">
                  <a16:creationId xmlns:a16="http://schemas.microsoft.com/office/drawing/2014/main" id="{73422570-5037-CE41-A818-DEAE230EA666}"/>
                </a:ext>
              </a:extLst>
            </p:cNvPr>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graphicFrame>
        <p:nvGraphicFramePr>
          <p:cNvPr id="11" name="表格 10">
            <a:extLst>
              <a:ext uri="{FF2B5EF4-FFF2-40B4-BE49-F238E27FC236}">
                <a16:creationId xmlns:a16="http://schemas.microsoft.com/office/drawing/2014/main" id="{4126C4B3-29B4-6C42-9B75-E3B6B407D0A0}"/>
              </a:ext>
            </a:extLst>
          </p:cNvPr>
          <p:cNvGraphicFramePr>
            <a:graphicFrameLocks noGrp="1"/>
          </p:cNvGraphicFramePr>
          <p:nvPr>
            <p:extLst/>
          </p:nvPr>
        </p:nvGraphicFramePr>
        <p:xfrm>
          <a:off x="958752" y="3541494"/>
          <a:ext cx="7416824" cy="9028902"/>
        </p:xfrm>
        <a:graphic>
          <a:graphicData uri="http://schemas.openxmlformats.org/drawingml/2006/table">
            <a:tbl>
              <a:tblPr firstRow="1" bandRow="1">
                <a:tableStyleId>{E8B1032C-EA38-4F05-BA0D-38AFFFC7BED3}</a:tableStyleId>
              </a:tblPr>
              <a:tblGrid>
                <a:gridCol w="2631248">
                  <a:extLst>
                    <a:ext uri="{9D8B030D-6E8A-4147-A177-3AD203B41FA5}">
                      <a16:colId xmlns:a16="http://schemas.microsoft.com/office/drawing/2014/main" val="3155510845"/>
                    </a:ext>
                  </a:extLst>
                </a:gridCol>
                <a:gridCol w="4785576">
                  <a:extLst>
                    <a:ext uri="{9D8B030D-6E8A-4147-A177-3AD203B41FA5}">
                      <a16:colId xmlns:a16="http://schemas.microsoft.com/office/drawing/2014/main" val="3415066441"/>
                    </a:ext>
                  </a:extLst>
                </a:gridCol>
              </a:tblGrid>
              <a:tr h="473344">
                <a:tc gridSpan="2">
                  <a:txBody>
                    <a:bodyPr/>
                    <a:lstStyle/>
                    <a:p>
                      <a:pPr algn="ctr" fontAlgn="ctr"/>
                      <a:r>
                        <a:rPr lang="zh-CN" altLang="en-US" sz="1600" b="0" u="none" strike="noStrike" dirty="0">
                          <a:solidFill>
                            <a:schemeClr val="bg1"/>
                          </a:solidFill>
                          <a:effectLst/>
                          <a:latin typeface="Microsoft YaHei UI" panose="020B0503020204020204" pitchFamily="34" charset="-122"/>
                          <a:ea typeface="Microsoft YaHei UI" panose="020B0503020204020204" pitchFamily="34" charset="-122"/>
                        </a:rPr>
                        <a:t>文件访问安全策略</a:t>
                      </a:r>
                      <a:endParaRPr lang="zh-CN" altLang="en-US" sz="1600" b="0" i="0" u="none" strike="noStrike" dirty="0">
                        <a:solidFill>
                          <a:schemeClr val="bg1"/>
                        </a:solidFill>
                        <a:effectLst/>
                        <a:latin typeface="Microsoft YaHei UI" panose="020B0503020204020204" pitchFamily="34" charset="-122"/>
                        <a:ea typeface="Microsoft YaHei UI" panose="020B0503020204020204" pitchFamily="34" charset="-122"/>
                      </a:endParaRPr>
                    </a:p>
                  </a:txBody>
                  <a:tcPr marL="9525" marR="9525" marT="9525" marB="0" anchor="ctr">
                    <a:solidFill>
                      <a:srgbClr val="773F9B"/>
                    </a:solidFill>
                  </a:tcPr>
                </a:tc>
                <a:tc hMerge="1">
                  <a:txBody>
                    <a:bodyPr/>
                    <a:lstStyle/>
                    <a:p>
                      <a:endParaRPr lang="zh-CN" altLang="en-US"/>
                    </a:p>
                  </a:txBody>
                  <a:tcPr/>
                </a:tc>
                <a:extLst>
                  <a:ext uri="{0D108BD9-81ED-4DB2-BD59-A6C34878D82A}">
                    <a16:rowId xmlns:a16="http://schemas.microsoft.com/office/drawing/2014/main" val="542444323"/>
                  </a:ext>
                </a:extLst>
              </a:tr>
              <a:tr h="473344">
                <a:tc>
                  <a:txBody>
                    <a:bodyPr/>
                    <a:lstStyle/>
                    <a:p>
                      <a:pPr algn="l" fontAlgn="ctr"/>
                      <a:r>
                        <a:rPr lang="zh-CN" altLang="en-US" sz="1400" u="none" strike="noStrike" dirty="0">
                          <a:effectLst/>
                        </a:rPr>
                        <a:t>每个文件独立的访问控制</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能独立查看及管理每个文件的访问控制，并追加或改变访问权限</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128824449"/>
                  </a:ext>
                </a:extLst>
              </a:tr>
              <a:tr h="829162">
                <a:tc>
                  <a:txBody>
                    <a:bodyPr/>
                    <a:lstStyle/>
                    <a:p>
                      <a:pPr algn="l" fontAlgn="ctr"/>
                      <a:r>
                        <a:rPr lang="zh-CN" altLang="en-US" sz="1400" u="none" strike="noStrike" dirty="0">
                          <a:effectLst/>
                        </a:rPr>
                        <a:t>文件安全级别设置</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可设置任意一个企业文件的安全级别，公开、内部、限制、保密四个级别可选，不同级别对应不同的安全策略。从文件级保证文件的安全</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2712270670"/>
                  </a:ext>
                </a:extLst>
              </a:tr>
              <a:tr h="473344">
                <a:tc>
                  <a:txBody>
                    <a:bodyPr/>
                    <a:lstStyle/>
                    <a:p>
                      <a:pPr algn="l" fontAlgn="ctr"/>
                      <a:r>
                        <a:rPr lang="zh-CN" altLang="en-US" sz="1400" u="none" strike="noStrike" dirty="0">
                          <a:effectLst/>
                        </a:rPr>
                        <a:t>每个文件独立可查的日志</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日志粒度细到文件，可以查看每个文件的详细访问日志</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2781324302"/>
                  </a:ext>
                </a:extLst>
              </a:tr>
              <a:tr h="829162">
                <a:tc>
                  <a:txBody>
                    <a:bodyPr/>
                    <a:lstStyle/>
                    <a:p>
                      <a:pPr algn="l" fontAlgn="ctr"/>
                      <a:r>
                        <a:rPr lang="zh-CN" altLang="en-US" sz="1400" u="none" strike="noStrike">
                          <a:effectLst/>
                        </a:rPr>
                        <a:t>配合批注，仅可查看也能完成沟通</a:t>
                      </a:r>
                      <a:endParaRPr lang="zh-CN" altLang="en-US" sz="1400" b="0" i="0" u="none" strike="noStrike">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巴别鸟支持大多数文件的预览，并且可以在文件内容上直接批注提意见讨论，意味着只要不是文件编辑者，无需开启下载权限即可完成工作。使用巴别鸟可以关闭下载权限，最大限度保证文件不外泄</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3068425272"/>
                  </a:ext>
                </a:extLst>
              </a:tr>
              <a:tr h="556827">
                <a:tc>
                  <a:txBody>
                    <a:bodyPr/>
                    <a:lstStyle/>
                    <a:p>
                      <a:pPr algn="l" fontAlgn="ctr"/>
                      <a:r>
                        <a:rPr lang="zh-CN" altLang="en-US" sz="1400" u="none" strike="noStrike">
                          <a:effectLst/>
                        </a:rPr>
                        <a:t>文件访问者统计</a:t>
                      </a:r>
                      <a:endParaRPr lang="zh-CN" altLang="en-US" sz="1400" b="0" i="0" u="none" strike="noStrike">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不管是内部成员还是外部成员甚至匿名用户，文件的访问者都能在文件属性中统计及查看（匿名用户显示</a:t>
                      </a:r>
                      <a:r>
                        <a:rPr lang="en-US" sz="1400" u="none" strike="noStrike" dirty="0">
                          <a:effectLst/>
                        </a:rPr>
                        <a:t>IP）</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3068124845"/>
                  </a:ext>
                </a:extLst>
              </a:tr>
              <a:tr h="829162">
                <a:tc>
                  <a:txBody>
                    <a:bodyPr/>
                    <a:lstStyle/>
                    <a:p>
                      <a:pPr algn="l" fontAlgn="ctr"/>
                      <a:r>
                        <a:rPr lang="zh-CN" altLang="en-US" sz="1400" u="none" strike="noStrike">
                          <a:effectLst/>
                        </a:rPr>
                        <a:t>真水印</a:t>
                      </a:r>
                      <a:endParaRPr lang="zh-CN" altLang="en-US" sz="1400" b="0" i="0" u="none" strike="noStrike">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不同于一般网盘在前台界面显示的水印，巴别鸟的水印是嵌入文件的，并且能设置开启查看者的</a:t>
                      </a:r>
                      <a:r>
                        <a:rPr lang="en-US" sz="1400" u="none" strike="noStrike" dirty="0">
                          <a:effectLst/>
                        </a:rPr>
                        <a:t>ID</a:t>
                      </a:r>
                      <a:r>
                        <a:rPr lang="zh-CN" altLang="en-US" sz="1400" u="none" strike="noStrike" dirty="0">
                          <a:effectLst/>
                        </a:rPr>
                        <a:t>作为水印，能有效的保证文件不被截屏传播。</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3208702911"/>
                  </a:ext>
                </a:extLst>
              </a:tr>
              <a:tr h="556827">
                <a:tc>
                  <a:txBody>
                    <a:bodyPr/>
                    <a:lstStyle/>
                    <a:p>
                      <a:pPr algn="l" fontAlgn="ctr"/>
                      <a:r>
                        <a:rPr lang="zh-CN" altLang="en-US" sz="1400" u="none" strike="noStrike">
                          <a:effectLst/>
                        </a:rPr>
                        <a:t>分享权限及加密</a:t>
                      </a:r>
                      <a:endParaRPr lang="zh-CN" altLang="en-US" sz="1400" b="0" i="0" u="none" strike="noStrike">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文件右键直接开启链接分享，可设定链接有效期、密码及多达</a:t>
                      </a:r>
                      <a:r>
                        <a:rPr lang="en-US" altLang="zh-CN" sz="1400" u="none" strike="noStrike" dirty="0">
                          <a:effectLst/>
                        </a:rPr>
                        <a:t>7</a:t>
                      </a:r>
                      <a:r>
                        <a:rPr lang="zh-CN" altLang="en-US" sz="1400" u="none" strike="noStrike" dirty="0">
                          <a:effectLst/>
                        </a:rPr>
                        <a:t>种访问权限</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3417318438"/>
                  </a:ext>
                </a:extLst>
              </a:tr>
              <a:tr h="556827">
                <a:tc>
                  <a:txBody>
                    <a:bodyPr/>
                    <a:lstStyle/>
                    <a:p>
                      <a:pPr algn="l" fontAlgn="ctr"/>
                      <a:r>
                        <a:rPr lang="zh-CN" altLang="en-US" sz="1400" u="none" strike="noStrike">
                          <a:effectLst/>
                        </a:rPr>
                        <a:t>安全的邀请方式协作</a:t>
                      </a:r>
                      <a:endParaRPr lang="zh-CN" altLang="en-US" sz="1400" b="0" i="0" u="none" strike="noStrike">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通过邀请分享文件给特定的人进行协作，非邀请账号无法进入文件，被邀请者的使用权限可分别任意调整</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2506945910"/>
                  </a:ext>
                </a:extLst>
              </a:tr>
              <a:tr h="473344">
                <a:tc>
                  <a:txBody>
                    <a:bodyPr/>
                    <a:lstStyle/>
                    <a:p>
                      <a:pPr algn="l" fontAlgn="ctr"/>
                      <a:r>
                        <a:rPr lang="zh-CN" altLang="en-US" sz="1400" u="none" strike="noStrike">
                          <a:effectLst/>
                        </a:rPr>
                        <a:t>分享及邀请可授权</a:t>
                      </a:r>
                      <a:endParaRPr lang="zh-CN" altLang="en-US" sz="1400" b="0" i="0" u="none" strike="noStrike">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分享及邀请可开启授权，让重要文件的分享行为可以管理</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2162656716"/>
                  </a:ext>
                </a:extLst>
              </a:tr>
              <a:tr h="556827">
                <a:tc>
                  <a:txBody>
                    <a:bodyPr/>
                    <a:lstStyle/>
                    <a:p>
                      <a:pPr algn="l" fontAlgn="ctr"/>
                      <a:r>
                        <a:rPr lang="zh-CN" altLang="en-US" sz="1400" u="none" strike="noStrike">
                          <a:effectLst/>
                        </a:rPr>
                        <a:t>分享行为管理</a:t>
                      </a:r>
                      <a:endParaRPr lang="zh-CN" altLang="en-US" sz="1400" b="0" i="0" u="none" strike="noStrike">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精确到文件的分享行为管控，可查看管理文件及文件夹的所有分享记录</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881979909"/>
                  </a:ext>
                </a:extLst>
              </a:tr>
              <a:tr h="556827">
                <a:tc>
                  <a:txBody>
                    <a:bodyPr/>
                    <a:lstStyle/>
                    <a:p>
                      <a:pPr algn="l" fontAlgn="ctr"/>
                      <a:r>
                        <a:rPr lang="zh-CN" altLang="en-US" sz="1400" u="none" strike="noStrike">
                          <a:effectLst/>
                        </a:rPr>
                        <a:t>离职员工一键交接</a:t>
                      </a:r>
                      <a:endParaRPr lang="zh-CN" altLang="en-US" sz="1400" b="0" i="0" u="none" strike="noStrike">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离职员工文件一键交接给交接人，同时保留离职员工的聊天及批注数据</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524351659"/>
                  </a:ext>
                </a:extLst>
              </a:tr>
              <a:tr h="556827">
                <a:tc>
                  <a:txBody>
                    <a:bodyPr/>
                    <a:lstStyle/>
                    <a:p>
                      <a:pPr algn="l" fontAlgn="ctr"/>
                      <a:r>
                        <a:rPr lang="zh-CN" altLang="en-US" sz="1400" u="none" strike="noStrike">
                          <a:effectLst/>
                        </a:rPr>
                        <a:t>内部文件及外部文件区分</a:t>
                      </a:r>
                      <a:endParaRPr lang="zh-CN" altLang="en-US" sz="1400" b="0" i="0" u="none" strike="noStrike">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巴别鸟能区分内部文件（企业的文件及员工的私人文件）及外部文件（其他企业或合作伙伴上传的文件）保证文件的来源</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2414142298"/>
                  </a:ext>
                </a:extLst>
              </a:tr>
              <a:tr h="473344">
                <a:tc>
                  <a:txBody>
                    <a:bodyPr/>
                    <a:lstStyle/>
                    <a:p>
                      <a:pPr algn="l" fontAlgn="ctr"/>
                      <a:r>
                        <a:rPr lang="zh-CN" altLang="en-US" sz="1400" u="none" strike="noStrike">
                          <a:effectLst/>
                        </a:rPr>
                        <a:t>版本控制</a:t>
                      </a:r>
                      <a:endParaRPr lang="zh-CN" altLang="en-US" sz="1400" b="0" i="0" u="none" strike="noStrike">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文件改动都永久保存老版本，防止失误造成的文件覆盖</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1876164865"/>
                  </a:ext>
                </a:extLst>
              </a:tr>
              <a:tr h="556827">
                <a:tc>
                  <a:txBody>
                    <a:bodyPr/>
                    <a:lstStyle/>
                    <a:p>
                      <a:pPr algn="l" fontAlgn="ctr"/>
                      <a:r>
                        <a:rPr lang="zh-CN" altLang="en-US" sz="1400" u="none" strike="noStrike" dirty="0">
                          <a:effectLst/>
                        </a:rPr>
                        <a:t>回收站控制</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tc>
                  <a:txBody>
                    <a:bodyPr/>
                    <a:lstStyle/>
                    <a:p>
                      <a:pPr algn="l" fontAlgn="ctr"/>
                      <a:r>
                        <a:rPr lang="zh-CN" altLang="en-US" sz="1400" u="none" strike="noStrike" dirty="0">
                          <a:effectLst/>
                        </a:rPr>
                        <a:t>有效时间内（管理员可设）普通成员删除的企业文件上级领导可还原或彻底删除，按级别类推。</a:t>
                      </a:r>
                      <a:endParaRPr lang="zh-CN" altLang="en-US" sz="1400" b="0" i="0" u="none" strike="noStrike" dirty="0">
                        <a:solidFill>
                          <a:srgbClr val="000000"/>
                        </a:solidFill>
                        <a:effectLst/>
                        <a:latin typeface="Microsoft YaHei UI" panose="020B0503020204020204" pitchFamily="34" charset="-122"/>
                        <a:ea typeface="Microsoft YaHei UI" panose="020B0503020204020204" pitchFamily="34" charset="-122"/>
                      </a:endParaRPr>
                    </a:p>
                  </a:txBody>
                  <a:tcPr marL="72000" marR="72000" marT="36000" marB="36000" anchor="ctr"/>
                </a:tc>
                <a:extLst>
                  <a:ext uri="{0D108BD9-81ED-4DB2-BD59-A6C34878D82A}">
                    <a16:rowId xmlns:a16="http://schemas.microsoft.com/office/drawing/2014/main" val="3270907892"/>
                  </a:ext>
                </a:extLst>
              </a:tr>
            </a:tbl>
          </a:graphicData>
        </a:graphic>
      </p:graphicFrame>
      <p:sp>
        <p:nvSpPr>
          <p:cNvPr id="13" name="文本框 12">
            <a:extLst>
              <a:ext uri="{FF2B5EF4-FFF2-40B4-BE49-F238E27FC236}">
                <a16:creationId xmlns:a16="http://schemas.microsoft.com/office/drawing/2014/main" id="{903173DB-E7B7-9A44-A32A-C93CC7D79052}"/>
              </a:ext>
            </a:extLst>
          </p:cNvPr>
          <p:cNvSpPr txBox="1"/>
          <p:nvPr/>
        </p:nvSpPr>
        <p:spPr>
          <a:xfrm>
            <a:off x="1068942" y="2413048"/>
            <a:ext cx="2914258"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zh-CN" altLang="en-US" sz="1800" dirty="0">
                <a:latin typeface="Microsoft YaHei UI" panose="020B0503020204020204" pitchFamily="34" charset="-122"/>
                <a:ea typeface="Microsoft YaHei UI" panose="020B0503020204020204" pitchFamily="34" charset="-122"/>
              </a:rPr>
              <a:t>为保密企业定制的存储系统</a:t>
            </a:r>
          </a:p>
        </p:txBody>
      </p:sp>
      <p:sp>
        <p:nvSpPr>
          <p:cNvPr id="14" name="文本框 13">
            <a:extLst>
              <a:ext uri="{FF2B5EF4-FFF2-40B4-BE49-F238E27FC236}">
                <a16:creationId xmlns:a16="http://schemas.microsoft.com/office/drawing/2014/main" id="{4057047E-ACB4-7643-BFC2-A00CB2FD6CCB}"/>
              </a:ext>
            </a:extLst>
          </p:cNvPr>
          <p:cNvSpPr txBox="1"/>
          <p:nvPr/>
        </p:nvSpPr>
        <p:spPr>
          <a:xfrm>
            <a:off x="1068942" y="2889922"/>
            <a:ext cx="6094616"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zh-CN" altLang="en-US" sz="1600" dirty="0">
                <a:solidFill>
                  <a:schemeClr val="tx1">
                    <a:lumMod val="50000"/>
                    <a:lumOff val="50000"/>
                  </a:schemeClr>
                </a:solidFill>
                <a:latin typeface="Microsoft YaHei UI" panose="020B0503020204020204" pitchFamily="34" charset="-122"/>
                <a:ea typeface="Microsoft YaHei UI" panose="020B0503020204020204" pitchFamily="34" charset="-122"/>
              </a:rPr>
              <a:t>从权限分配到使用，从传输到存储。巴别鸟提供最专业的安全保护</a:t>
            </a:r>
          </a:p>
        </p:txBody>
      </p:sp>
      <p:graphicFrame>
        <p:nvGraphicFramePr>
          <p:cNvPr id="12" name="表格 11">
            <a:extLst>
              <a:ext uri="{FF2B5EF4-FFF2-40B4-BE49-F238E27FC236}">
                <a16:creationId xmlns:a16="http://schemas.microsoft.com/office/drawing/2014/main" id="{B51616F3-551C-F14C-BB1E-E5EF1DBC57FC}"/>
              </a:ext>
            </a:extLst>
          </p:cNvPr>
          <p:cNvGraphicFramePr>
            <a:graphicFrameLocks noGrp="1"/>
          </p:cNvGraphicFramePr>
          <p:nvPr>
            <p:extLst/>
          </p:nvPr>
        </p:nvGraphicFramePr>
        <p:xfrm>
          <a:off x="8591600" y="3541494"/>
          <a:ext cx="7416824" cy="7855829"/>
        </p:xfrm>
        <a:graphic>
          <a:graphicData uri="http://schemas.openxmlformats.org/drawingml/2006/table">
            <a:tbl>
              <a:tblPr firstRow="1" bandRow="1">
                <a:tableStyleId>{E8B1032C-EA38-4F05-BA0D-38AFFFC7BED3}</a:tableStyleId>
              </a:tblPr>
              <a:tblGrid>
                <a:gridCol w="2631248">
                  <a:extLst>
                    <a:ext uri="{9D8B030D-6E8A-4147-A177-3AD203B41FA5}">
                      <a16:colId xmlns:a16="http://schemas.microsoft.com/office/drawing/2014/main" val="3155510845"/>
                    </a:ext>
                  </a:extLst>
                </a:gridCol>
                <a:gridCol w="4785576">
                  <a:extLst>
                    <a:ext uri="{9D8B030D-6E8A-4147-A177-3AD203B41FA5}">
                      <a16:colId xmlns:a16="http://schemas.microsoft.com/office/drawing/2014/main" val="3415066441"/>
                    </a:ext>
                  </a:extLst>
                </a:gridCol>
              </a:tblGrid>
              <a:tr h="473344">
                <a:tc gridSpan="2">
                  <a:txBody>
                    <a:bodyPr/>
                    <a:lstStyle/>
                    <a:p>
                      <a:pPr marL="0" marR="0" indent="0" algn="ctr" defTabSz="821531" rtl="0" fontAlgn="ctr" latinLnBrk="0">
                        <a:lnSpc>
                          <a:spcPct val="100000"/>
                        </a:lnSpc>
                        <a:spcBef>
                          <a:spcPts val="0"/>
                        </a:spcBef>
                        <a:spcAft>
                          <a:spcPts val="0"/>
                        </a:spcAft>
                        <a:buClrTx/>
                        <a:buSzTx/>
                        <a:buFontTx/>
                        <a:buNone/>
                        <a:tabLst/>
                      </a:pPr>
                      <a:r>
                        <a:rPr lang="zh-CN" altLang="en-US" sz="1600" b="0" i="0" u="none" strike="noStrike" cap="none" spc="0" baseline="0" dirty="0">
                          <a:ln>
                            <a:noFill/>
                          </a:ln>
                          <a:solidFill>
                            <a:schemeClr val="bg1"/>
                          </a:solidFill>
                          <a:effectLst/>
                          <a:uFillTx/>
                          <a:latin typeface="Microsoft YaHei UI" panose="020B0503020204020204" pitchFamily="34" charset="-122"/>
                          <a:ea typeface="Microsoft YaHei UI" panose="020B0503020204020204" pitchFamily="34" charset="-122"/>
                          <a:cs typeface="+mn-cs"/>
                          <a:sym typeface="Helvetica Light"/>
                        </a:rPr>
                        <a:t>成员及部门安全策略</a:t>
                      </a:r>
                    </a:p>
                  </a:txBody>
                  <a:tcPr marL="72000" marR="72000" marT="36000" marB="36000" anchor="ctr">
                    <a:solidFill>
                      <a:srgbClr val="773F9B"/>
                    </a:solidFill>
                  </a:tcPr>
                </a:tc>
                <a:tc hMerge="1">
                  <a:txBody>
                    <a:bodyPr/>
                    <a:lstStyle/>
                    <a:p>
                      <a:endParaRPr lang="zh-CN" altLang="en-US"/>
                    </a:p>
                  </a:txBody>
                  <a:tcPr/>
                </a:tc>
                <a:extLst>
                  <a:ext uri="{0D108BD9-81ED-4DB2-BD59-A6C34878D82A}">
                    <a16:rowId xmlns:a16="http://schemas.microsoft.com/office/drawing/2014/main" val="542444323"/>
                  </a:ext>
                </a:extLst>
              </a:tr>
              <a:tr h="473344">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多管理员结构</a:t>
                      </a:r>
                    </a:p>
                  </a:txBody>
                  <a:tcPr marL="72000" marR="72000" marT="36000" marB="36000" anchor="ctr"/>
                </a:tc>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防止管理员权限过大或不熟悉业务造成安全隐患。巴别鸟从全盘管理到管理人、管理文件、管理安全几个方面把管理员分为 企业管理员、文件管理员、安全保密员、安全审计员等多种管理员身份。适应不同企业需求</a:t>
                      </a:r>
                    </a:p>
                  </a:txBody>
                  <a:tcPr marL="72000" marR="72000" marT="36000" marB="36000" anchor="ctr"/>
                </a:tc>
                <a:extLst>
                  <a:ext uri="{0D108BD9-81ED-4DB2-BD59-A6C34878D82A}">
                    <a16:rowId xmlns:a16="http://schemas.microsoft.com/office/drawing/2014/main" val="128824449"/>
                  </a:ext>
                </a:extLst>
              </a:tr>
              <a:tr h="829162">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文件拥有者是部门及企业</a:t>
                      </a:r>
                    </a:p>
                  </a:txBody>
                  <a:tcPr marL="72000" marR="72000" marT="36000" marB="36000" anchor="ctr"/>
                </a:tc>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巴别鸟的文件拥有者是部门及企业，部门及企业拥有最高权限</a:t>
                      </a:r>
                    </a:p>
                  </a:txBody>
                  <a:tcPr marL="72000" marR="72000" marT="36000" marB="36000" anchor="ctr"/>
                </a:tc>
                <a:extLst>
                  <a:ext uri="{0D108BD9-81ED-4DB2-BD59-A6C34878D82A}">
                    <a16:rowId xmlns:a16="http://schemas.microsoft.com/office/drawing/2014/main" val="2712270670"/>
                  </a:ext>
                </a:extLst>
              </a:tr>
              <a:tr h="473344">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安全策略</a:t>
                      </a:r>
                    </a:p>
                  </a:txBody>
                  <a:tcPr marL="72000" marR="72000" marT="36000" marB="36000" anchor="ctr"/>
                </a:tc>
                <a:tc>
                  <a:txBody>
                    <a:bodyPr/>
                    <a:lstStyle/>
                    <a:p>
                      <a:pPr marL="0" marR="0" indent="0" algn="l" defTabSz="821531" rtl="0" fontAlgn="ctr" latinLnBrk="0">
                        <a:lnSpc>
                          <a:spcPct val="100000"/>
                        </a:lnSpc>
                        <a:spcBef>
                          <a:spcPts val="0"/>
                        </a:spcBef>
                        <a:spcAft>
                          <a:spcPts val="0"/>
                        </a:spcAft>
                        <a:buClrTx/>
                        <a:buSzTx/>
                        <a:buFontTx/>
                        <a:buNone/>
                        <a:tabLst/>
                      </a:pPr>
                      <a:r>
                        <a:rPr lang="en-US" altLang="zh-CN" sz="1400" b="0" i="0" u="none" strike="noStrike" cap="none" spc="0" baseline="0" dirty="0">
                          <a:ln>
                            <a:noFill/>
                          </a:ln>
                          <a:solidFill>
                            <a:schemeClr val="tx1"/>
                          </a:solidFill>
                          <a:effectLst/>
                          <a:uFillTx/>
                          <a:latin typeface="+mn-lt"/>
                          <a:ea typeface="+mn-ea"/>
                          <a:cs typeface="+mn-cs"/>
                          <a:sym typeface="Helvetica Light"/>
                        </a:rPr>
                        <a:t>5</a:t>
                      </a:r>
                      <a:r>
                        <a:rPr lang="zh-CN" altLang="en-US" sz="1400" b="0" i="0" u="none" strike="noStrike" cap="none" spc="0" baseline="0" dirty="0">
                          <a:ln>
                            <a:noFill/>
                          </a:ln>
                          <a:solidFill>
                            <a:schemeClr val="tx1"/>
                          </a:solidFill>
                          <a:effectLst/>
                          <a:uFillTx/>
                          <a:latin typeface="+mn-lt"/>
                          <a:ea typeface="+mn-ea"/>
                          <a:cs typeface="+mn-cs"/>
                          <a:sym typeface="Helvetica Light"/>
                        </a:rPr>
                        <a:t>种安全策略可选，从流程到权限分配保护企业的数据，不同部门可以设定不同的安全策略，仅有安全保密员才可设定部门安全策略</a:t>
                      </a:r>
                    </a:p>
                  </a:txBody>
                  <a:tcPr marL="72000" marR="72000" marT="36000" marB="36000" anchor="ctr"/>
                </a:tc>
                <a:extLst>
                  <a:ext uri="{0D108BD9-81ED-4DB2-BD59-A6C34878D82A}">
                    <a16:rowId xmlns:a16="http://schemas.microsoft.com/office/drawing/2014/main" val="2781324302"/>
                  </a:ext>
                </a:extLst>
              </a:tr>
              <a:tr h="829162">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详细日志查看</a:t>
                      </a:r>
                    </a:p>
                  </a:txBody>
                  <a:tcPr marL="72000" marR="72000" marT="36000" marB="36000" anchor="ctr"/>
                </a:tc>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详细记录了整个企业的巴别鸟使用日志（操作记录），可导出作为凭据。可以筛选查看特定成员的访问情况</a:t>
                      </a:r>
                    </a:p>
                  </a:txBody>
                  <a:tcPr marL="72000" marR="72000" marT="36000" marB="36000" anchor="ctr"/>
                </a:tc>
                <a:extLst>
                  <a:ext uri="{0D108BD9-81ED-4DB2-BD59-A6C34878D82A}">
                    <a16:rowId xmlns:a16="http://schemas.microsoft.com/office/drawing/2014/main" val="3068425272"/>
                  </a:ext>
                </a:extLst>
              </a:tr>
              <a:tr h="556827">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二次验证</a:t>
                      </a:r>
                    </a:p>
                  </a:txBody>
                  <a:tcPr marL="72000" marR="72000" marT="36000" marB="36000" anchor="ctr"/>
                </a:tc>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可以通过手机短信进行账号二次验证</a:t>
                      </a:r>
                    </a:p>
                  </a:txBody>
                  <a:tcPr marL="72000" marR="72000" marT="36000" marB="36000" anchor="ctr"/>
                </a:tc>
                <a:extLst>
                  <a:ext uri="{0D108BD9-81ED-4DB2-BD59-A6C34878D82A}">
                    <a16:rowId xmlns:a16="http://schemas.microsoft.com/office/drawing/2014/main" val="3068124845"/>
                  </a:ext>
                </a:extLst>
              </a:tr>
              <a:tr h="829162">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a:ln>
                            <a:noFill/>
                          </a:ln>
                          <a:solidFill>
                            <a:schemeClr val="tx1"/>
                          </a:solidFill>
                          <a:effectLst/>
                          <a:uFillTx/>
                          <a:latin typeface="+mn-lt"/>
                          <a:ea typeface="+mn-ea"/>
                          <a:cs typeface="+mn-cs"/>
                          <a:sym typeface="Helvetica Light"/>
                        </a:rPr>
                        <a:t>受限成员</a:t>
                      </a:r>
                    </a:p>
                  </a:txBody>
                  <a:tcPr marL="72000" marR="72000" marT="36000" marB="36000" anchor="ctr"/>
                </a:tc>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受限成员不可访问企业公共文件夹，不可接收企业动态</a:t>
                      </a:r>
                    </a:p>
                  </a:txBody>
                  <a:tcPr marL="72000" marR="72000" marT="36000" marB="36000" anchor="ctr"/>
                </a:tc>
                <a:extLst>
                  <a:ext uri="{0D108BD9-81ED-4DB2-BD59-A6C34878D82A}">
                    <a16:rowId xmlns:a16="http://schemas.microsoft.com/office/drawing/2014/main" val="3208702911"/>
                  </a:ext>
                </a:extLst>
              </a:tr>
              <a:tr h="556827">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a:ln>
                            <a:noFill/>
                          </a:ln>
                          <a:solidFill>
                            <a:schemeClr val="tx1"/>
                          </a:solidFill>
                          <a:effectLst/>
                          <a:uFillTx/>
                          <a:latin typeface="+mn-lt"/>
                          <a:ea typeface="+mn-ea"/>
                          <a:cs typeface="+mn-cs"/>
                          <a:sym typeface="Helvetica Light"/>
                        </a:rPr>
                        <a:t>外部成员管理</a:t>
                      </a:r>
                    </a:p>
                  </a:txBody>
                  <a:tcPr marL="72000" marR="72000" marT="36000" marB="36000" anchor="ctr"/>
                </a:tc>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可以分开管理非企业成员，了解外部成员访问情况，删除或更改外部成员权限</a:t>
                      </a:r>
                    </a:p>
                  </a:txBody>
                  <a:tcPr marL="72000" marR="72000" marT="36000" marB="36000" anchor="ctr"/>
                </a:tc>
                <a:extLst>
                  <a:ext uri="{0D108BD9-81ED-4DB2-BD59-A6C34878D82A}">
                    <a16:rowId xmlns:a16="http://schemas.microsoft.com/office/drawing/2014/main" val="3417318438"/>
                  </a:ext>
                </a:extLst>
              </a:tr>
              <a:tr h="556827">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a:ln>
                            <a:noFill/>
                          </a:ln>
                          <a:solidFill>
                            <a:schemeClr val="tx1"/>
                          </a:solidFill>
                          <a:effectLst/>
                          <a:uFillTx/>
                          <a:latin typeface="+mn-lt"/>
                          <a:ea typeface="+mn-ea"/>
                          <a:cs typeface="+mn-cs"/>
                          <a:sym typeface="Helvetica Light"/>
                        </a:rPr>
                        <a:t>角色及权限细化管理</a:t>
                      </a:r>
                    </a:p>
                  </a:txBody>
                  <a:tcPr marL="72000" marR="72000" marT="36000" marB="36000" anchor="ctr"/>
                </a:tc>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支持自定义角色，及多达</a:t>
                      </a:r>
                      <a:r>
                        <a:rPr lang="en-US" altLang="zh-CN" sz="1400" b="0" i="0" u="none" strike="noStrike" cap="none" spc="0" baseline="0" dirty="0">
                          <a:ln>
                            <a:noFill/>
                          </a:ln>
                          <a:solidFill>
                            <a:schemeClr val="tx1"/>
                          </a:solidFill>
                          <a:effectLst/>
                          <a:uFillTx/>
                          <a:latin typeface="+mn-lt"/>
                          <a:ea typeface="+mn-ea"/>
                          <a:cs typeface="+mn-cs"/>
                          <a:sym typeface="Helvetica Light"/>
                        </a:rPr>
                        <a:t>46</a:t>
                      </a:r>
                      <a:r>
                        <a:rPr lang="zh-CN" altLang="en-US" sz="1400" b="0" i="0" u="none" strike="noStrike" cap="none" spc="0" baseline="0" dirty="0">
                          <a:ln>
                            <a:noFill/>
                          </a:ln>
                          <a:solidFill>
                            <a:schemeClr val="tx1"/>
                          </a:solidFill>
                          <a:effectLst/>
                          <a:uFillTx/>
                          <a:latin typeface="+mn-lt"/>
                          <a:ea typeface="+mn-ea"/>
                          <a:cs typeface="+mn-cs"/>
                          <a:sym typeface="Helvetica Light"/>
                        </a:rPr>
                        <a:t>项角色权限的可选管理</a:t>
                      </a:r>
                    </a:p>
                  </a:txBody>
                  <a:tcPr marL="72000" marR="72000" marT="36000" marB="36000" anchor="ctr"/>
                </a:tc>
                <a:extLst>
                  <a:ext uri="{0D108BD9-81ED-4DB2-BD59-A6C34878D82A}">
                    <a16:rowId xmlns:a16="http://schemas.microsoft.com/office/drawing/2014/main" val="2506945910"/>
                  </a:ext>
                </a:extLst>
              </a:tr>
              <a:tr h="473344">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a:ln>
                            <a:noFill/>
                          </a:ln>
                          <a:solidFill>
                            <a:schemeClr val="tx1"/>
                          </a:solidFill>
                          <a:effectLst/>
                          <a:uFillTx/>
                          <a:latin typeface="+mn-lt"/>
                          <a:ea typeface="+mn-ea"/>
                          <a:cs typeface="+mn-cs"/>
                          <a:sym typeface="Helvetica Light"/>
                        </a:rPr>
                        <a:t>成员使用空间控制</a:t>
                      </a:r>
                    </a:p>
                  </a:txBody>
                  <a:tcPr marL="72000" marR="72000" marT="36000" marB="36000" anchor="ctr"/>
                </a:tc>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精确的控制每个成员的可用空间</a:t>
                      </a:r>
                    </a:p>
                  </a:txBody>
                  <a:tcPr marL="72000" marR="72000" marT="36000" marB="36000" anchor="ctr"/>
                </a:tc>
                <a:extLst>
                  <a:ext uri="{0D108BD9-81ED-4DB2-BD59-A6C34878D82A}">
                    <a16:rowId xmlns:a16="http://schemas.microsoft.com/office/drawing/2014/main" val="2162656716"/>
                  </a:ext>
                </a:extLst>
              </a:tr>
              <a:tr h="556827">
                <a:tc>
                  <a:txBody>
                    <a:bodyPr/>
                    <a:lstStyle/>
                    <a:p>
                      <a:pPr marL="0" marR="0" indent="0" algn="l" defTabSz="821531" rtl="0" fontAlgn="ctr" latinLnBrk="0">
                        <a:lnSpc>
                          <a:spcPct val="100000"/>
                        </a:lnSpc>
                        <a:spcBef>
                          <a:spcPts val="0"/>
                        </a:spcBef>
                        <a:spcAft>
                          <a:spcPts val="0"/>
                        </a:spcAft>
                        <a:buClrTx/>
                        <a:buSzTx/>
                        <a:buFontTx/>
                        <a:buNone/>
                        <a:tabLst/>
                      </a:pPr>
                      <a:r>
                        <a:rPr lang="en-US" sz="1400" b="0" i="0" u="none" strike="noStrike" cap="none" spc="0" baseline="0" dirty="0">
                          <a:ln>
                            <a:noFill/>
                          </a:ln>
                          <a:solidFill>
                            <a:schemeClr val="tx1"/>
                          </a:solidFill>
                          <a:effectLst/>
                          <a:uFillTx/>
                          <a:latin typeface="+mn-lt"/>
                          <a:ea typeface="+mn-ea"/>
                          <a:cs typeface="+mn-cs"/>
                          <a:sym typeface="Helvetica Light"/>
                        </a:rPr>
                        <a:t>mac</a:t>
                      </a:r>
                      <a:r>
                        <a:rPr lang="zh-CN" altLang="en-US" sz="1400" b="0" i="0" u="none" strike="noStrike" cap="none" spc="0" baseline="0" dirty="0">
                          <a:ln>
                            <a:noFill/>
                          </a:ln>
                          <a:solidFill>
                            <a:schemeClr val="tx1"/>
                          </a:solidFill>
                          <a:effectLst/>
                          <a:uFillTx/>
                          <a:latin typeface="+mn-lt"/>
                          <a:ea typeface="+mn-ea"/>
                          <a:cs typeface="+mn-cs"/>
                          <a:sym typeface="Helvetica Light"/>
                        </a:rPr>
                        <a:t>地址绑定</a:t>
                      </a:r>
                    </a:p>
                  </a:txBody>
                  <a:tcPr marL="72000" marR="72000" marT="36000" marB="36000" anchor="ctr"/>
                </a:tc>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可以绑定用户账号到某一</a:t>
                      </a:r>
                      <a:r>
                        <a:rPr lang="en-US" sz="1400" b="0" i="0" u="none" strike="noStrike" cap="none" spc="0" baseline="0" dirty="0">
                          <a:ln>
                            <a:noFill/>
                          </a:ln>
                          <a:solidFill>
                            <a:schemeClr val="tx1"/>
                          </a:solidFill>
                          <a:effectLst/>
                          <a:uFillTx/>
                          <a:latin typeface="+mn-lt"/>
                          <a:ea typeface="+mn-ea"/>
                          <a:cs typeface="+mn-cs"/>
                          <a:sym typeface="Helvetica Light"/>
                        </a:rPr>
                        <a:t>mac</a:t>
                      </a:r>
                      <a:r>
                        <a:rPr lang="zh-CN" altLang="en-US" sz="1400" b="0" i="0" u="none" strike="noStrike" cap="none" spc="0" baseline="0" dirty="0">
                          <a:ln>
                            <a:noFill/>
                          </a:ln>
                          <a:solidFill>
                            <a:schemeClr val="tx1"/>
                          </a:solidFill>
                          <a:effectLst/>
                          <a:uFillTx/>
                          <a:latin typeface="+mn-lt"/>
                          <a:ea typeface="+mn-ea"/>
                          <a:cs typeface="+mn-cs"/>
                          <a:sym typeface="Helvetica Light"/>
                        </a:rPr>
                        <a:t>地址或</a:t>
                      </a:r>
                      <a:r>
                        <a:rPr lang="en-US" sz="1400" b="0" i="0" u="none" strike="noStrike" cap="none" spc="0" baseline="0" dirty="0">
                          <a:ln>
                            <a:noFill/>
                          </a:ln>
                          <a:solidFill>
                            <a:schemeClr val="tx1"/>
                          </a:solidFill>
                          <a:effectLst/>
                          <a:uFillTx/>
                          <a:latin typeface="+mn-lt"/>
                          <a:ea typeface="+mn-ea"/>
                          <a:cs typeface="+mn-cs"/>
                          <a:sym typeface="Helvetica Light"/>
                        </a:rPr>
                        <a:t>mac</a:t>
                      </a:r>
                      <a:r>
                        <a:rPr lang="zh-CN" altLang="en-US" sz="1400" b="0" i="0" u="none" strike="noStrike" cap="none" spc="0" baseline="0" dirty="0">
                          <a:ln>
                            <a:noFill/>
                          </a:ln>
                          <a:solidFill>
                            <a:schemeClr val="tx1"/>
                          </a:solidFill>
                          <a:effectLst/>
                          <a:uFillTx/>
                          <a:latin typeface="+mn-lt"/>
                          <a:ea typeface="+mn-ea"/>
                          <a:cs typeface="+mn-cs"/>
                          <a:sym typeface="Helvetica Light"/>
                        </a:rPr>
                        <a:t>地址池，限定特定用户仅可在特定设备访问</a:t>
                      </a:r>
                    </a:p>
                  </a:txBody>
                  <a:tcPr marL="72000" marR="72000" marT="36000" marB="36000" anchor="ctr"/>
                </a:tc>
                <a:extLst>
                  <a:ext uri="{0D108BD9-81ED-4DB2-BD59-A6C34878D82A}">
                    <a16:rowId xmlns:a16="http://schemas.microsoft.com/office/drawing/2014/main" val="881979909"/>
                  </a:ext>
                </a:extLst>
              </a:tr>
              <a:tr h="556827">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档案管理</a:t>
                      </a:r>
                    </a:p>
                  </a:txBody>
                  <a:tcPr marL="72000" marR="72000" marT="36000" marB="36000" anchor="ctr"/>
                </a:tc>
                <a:tc>
                  <a:txBody>
                    <a:bodyPr/>
                    <a:lstStyle/>
                    <a:p>
                      <a:pPr marL="0" marR="0" indent="0" algn="l" defTabSz="821531" rtl="0" fontAlgn="ctr" latinLnBrk="0">
                        <a:lnSpc>
                          <a:spcPct val="100000"/>
                        </a:lnSpc>
                        <a:spcBef>
                          <a:spcPts val="0"/>
                        </a:spcBef>
                        <a:spcAft>
                          <a:spcPts val="0"/>
                        </a:spcAft>
                        <a:buClrTx/>
                        <a:buSzTx/>
                        <a:buFontTx/>
                        <a:buNone/>
                        <a:tabLst/>
                      </a:pPr>
                      <a:r>
                        <a:rPr lang="zh-CN" altLang="en-US" sz="1400" b="0" i="0" u="none" strike="noStrike" cap="none" spc="0" baseline="0" dirty="0">
                          <a:ln>
                            <a:noFill/>
                          </a:ln>
                          <a:solidFill>
                            <a:schemeClr val="tx1"/>
                          </a:solidFill>
                          <a:effectLst/>
                          <a:uFillTx/>
                          <a:latin typeface="+mn-lt"/>
                          <a:ea typeface="+mn-ea"/>
                          <a:cs typeface="+mn-cs"/>
                          <a:sym typeface="Helvetica Light"/>
                        </a:rPr>
                        <a:t>重要历史文件归档保存，禁止修改</a:t>
                      </a:r>
                    </a:p>
                  </a:txBody>
                  <a:tcPr marL="72000" marR="72000" marT="36000" marB="36000" anchor="ctr"/>
                </a:tc>
                <a:extLst>
                  <a:ext uri="{0D108BD9-81ED-4DB2-BD59-A6C34878D82A}">
                    <a16:rowId xmlns:a16="http://schemas.microsoft.com/office/drawing/2014/main" val="3137436684"/>
                  </a:ext>
                </a:extLst>
              </a:tr>
            </a:tbl>
          </a:graphicData>
        </a:graphic>
      </p:graphicFrame>
      <p:graphicFrame>
        <p:nvGraphicFramePr>
          <p:cNvPr id="17" name="表格 16">
            <a:extLst>
              <a:ext uri="{FF2B5EF4-FFF2-40B4-BE49-F238E27FC236}">
                <a16:creationId xmlns:a16="http://schemas.microsoft.com/office/drawing/2014/main" id="{1EED3CDB-B452-F341-A873-F2E70BDABEEB}"/>
              </a:ext>
            </a:extLst>
          </p:cNvPr>
          <p:cNvGraphicFramePr>
            <a:graphicFrameLocks noGrp="1"/>
          </p:cNvGraphicFramePr>
          <p:nvPr>
            <p:extLst/>
          </p:nvPr>
        </p:nvGraphicFramePr>
        <p:xfrm>
          <a:off x="16224448" y="3541494"/>
          <a:ext cx="7416824" cy="9338096"/>
        </p:xfrm>
        <a:graphic>
          <a:graphicData uri="http://schemas.openxmlformats.org/drawingml/2006/table">
            <a:tbl>
              <a:tblPr firstRow="1" bandRow="1">
                <a:tableStyleId>{E8B1032C-EA38-4F05-BA0D-38AFFFC7BED3}</a:tableStyleId>
              </a:tblPr>
              <a:tblGrid>
                <a:gridCol w="2631248">
                  <a:extLst>
                    <a:ext uri="{9D8B030D-6E8A-4147-A177-3AD203B41FA5}">
                      <a16:colId xmlns:a16="http://schemas.microsoft.com/office/drawing/2014/main" val="3155510845"/>
                    </a:ext>
                  </a:extLst>
                </a:gridCol>
                <a:gridCol w="4785576">
                  <a:extLst>
                    <a:ext uri="{9D8B030D-6E8A-4147-A177-3AD203B41FA5}">
                      <a16:colId xmlns:a16="http://schemas.microsoft.com/office/drawing/2014/main" val="3415066441"/>
                    </a:ext>
                  </a:extLst>
                </a:gridCol>
              </a:tblGrid>
              <a:tr h="473344">
                <a:tc gridSpan="2">
                  <a:txBody>
                    <a:bodyPr/>
                    <a:lstStyle/>
                    <a:p>
                      <a:pPr marL="0" marR="0" indent="0" algn="ctr" defTabSz="821531" rtl="0" fontAlgn="ctr" latinLnBrk="0">
                        <a:lnSpc>
                          <a:spcPct val="100000"/>
                        </a:lnSpc>
                        <a:spcBef>
                          <a:spcPts val="0"/>
                        </a:spcBef>
                        <a:spcAft>
                          <a:spcPts val="0"/>
                        </a:spcAft>
                        <a:buClrTx/>
                        <a:buSzTx/>
                        <a:buFontTx/>
                        <a:buNone/>
                        <a:tabLst/>
                      </a:pPr>
                      <a:r>
                        <a:rPr lang="zh-CN" altLang="en-US" sz="1600" b="0" i="0" u="none" strike="noStrike" cap="none" spc="0" baseline="0" dirty="0">
                          <a:ln>
                            <a:noFill/>
                          </a:ln>
                          <a:solidFill>
                            <a:schemeClr val="bg1"/>
                          </a:solidFill>
                          <a:effectLst/>
                          <a:uFillTx/>
                          <a:latin typeface="Microsoft YaHei UI" panose="020B0503020204020204" pitchFamily="34" charset="-122"/>
                          <a:ea typeface="Microsoft YaHei UI" panose="020B0503020204020204" pitchFamily="34" charset="-122"/>
                          <a:cs typeface="+mn-cs"/>
                          <a:sym typeface="Helvetica Light"/>
                        </a:rPr>
                        <a:t>数据传输及存储安全</a:t>
                      </a:r>
                    </a:p>
                  </a:txBody>
                  <a:tcPr marL="9525" marR="9525" marT="9525" marB="0" anchor="ctr">
                    <a:solidFill>
                      <a:srgbClr val="773F9B"/>
                    </a:solidFill>
                  </a:tcPr>
                </a:tc>
                <a:tc hMerge="1">
                  <a:txBody>
                    <a:bodyPr/>
                    <a:lstStyle/>
                    <a:p>
                      <a:endParaRPr lang="zh-CN" altLang="en-US"/>
                    </a:p>
                  </a:txBody>
                  <a:tcPr/>
                </a:tc>
                <a:extLst>
                  <a:ext uri="{0D108BD9-81ED-4DB2-BD59-A6C34878D82A}">
                    <a16:rowId xmlns:a16="http://schemas.microsoft.com/office/drawing/2014/main" val="542444323"/>
                  </a:ext>
                </a:extLst>
              </a:tr>
              <a:tr h="473344">
                <a:tc>
                  <a:txBody>
                    <a:bodyPr/>
                    <a:lstStyle/>
                    <a:p>
                      <a:pPr algn="l" fontAlgn="ctr"/>
                      <a:r>
                        <a:rPr lang="zh-CN" altLang="en-US" sz="1400" u="none" strike="noStrike" dirty="0">
                          <a:effectLst/>
                        </a:rPr>
                        <a:t>传输存储全链路加密</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dirty="0">
                          <a:effectLst/>
                        </a:rPr>
                        <a:t>文件上传下载使用</a:t>
                      </a:r>
                      <a:r>
                        <a:rPr lang="en-US" sz="1400" u="none" strike="noStrike" dirty="0">
                          <a:effectLst/>
                        </a:rPr>
                        <a:t>HTTPS</a:t>
                      </a:r>
                      <a:r>
                        <a:rPr lang="zh-CN" altLang="en-US" sz="1400" u="none" strike="noStrike" dirty="0">
                          <a:effectLst/>
                        </a:rPr>
                        <a:t>作为传输协议，传输过程中对文件本身进行了二次</a:t>
                      </a:r>
                      <a:r>
                        <a:rPr lang="en-US" sz="1400" u="none" strike="noStrike" dirty="0">
                          <a:effectLst/>
                        </a:rPr>
                        <a:t>AES CTR 256</a:t>
                      </a:r>
                      <a:r>
                        <a:rPr lang="zh-CN" altLang="en-US" sz="1400" u="none" strike="noStrike" dirty="0">
                          <a:effectLst/>
                        </a:rPr>
                        <a:t>算法流式分块加密，确保最终保存在云存储系统的文件均为密文，在传输以及存储过程中杜绝被窃取可能</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128824449"/>
                  </a:ext>
                </a:extLst>
              </a:tr>
              <a:tr h="829162">
                <a:tc>
                  <a:txBody>
                    <a:bodyPr/>
                    <a:lstStyle/>
                    <a:p>
                      <a:pPr algn="l" fontAlgn="ctr"/>
                      <a:r>
                        <a:rPr lang="zh-CN" altLang="en-US" sz="1400" u="none" strike="noStrike">
                          <a:effectLst/>
                        </a:rPr>
                        <a:t>最高级别的</a:t>
                      </a:r>
                      <a:r>
                        <a:rPr lang="en-US" sz="1400" u="none" strike="noStrike">
                          <a:effectLst/>
                        </a:rPr>
                        <a:t>EV SSL</a:t>
                      </a:r>
                      <a:r>
                        <a:rPr lang="zh-CN" altLang="en-US" sz="1400" u="none" strike="noStrike">
                          <a:effectLst/>
                        </a:rPr>
                        <a:t>认证</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a:effectLst/>
                        </a:rPr>
                        <a:t>使用最高级别的</a:t>
                      </a:r>
                      <a:r>
                        <a:rPr lang="en-US" sz="1400" u="none" strike="noStrike">
                          <a:effectLst/>
                        </a:rPr>
                        <a:t>EV SSL</a:t>
                      </a:r>
                      <a:r>
                        <a:rPr lang="zh-CN" altLang="en-US" sz="1400" u="none" strike="noStrike">
                          <a:effectLst/>
                        </a:rPr>
                        <a:t>传输认证 获得国外第三方评测机构</a:t>
                      </a:r>
                      <a:r>
                        <a:rPr lang="en-US" sz="1400" u="none" strike="noStrike">
                          <a:effectLst/>
                        </a:rPr>
                        <a:t>Qualys A+</a:t>
                      </a:r>
                      <a:r>
                        <a:rPr lang="zh-CN" altLang="en-US" sz="1400" u="none" strike="noStrike">
                          <a:effectLst/>
                        </a:rPr>
                        <a:t>安全评定</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2712270670"/>
                  </a:ext>
                </a:extLst>
              </a:tr>
              <a:tr h="473344">
                <a:tc>
                  <a:txBody>
                    <a:bodyPr/>
                    <a:lstStyle/>
                    <a:p>
                      <a:pPr algn="l" fontAlgn="ctr"/>
                      <a:r>
                        <a:rPr lang="zh-CN" altLang="en-US" sz="1400" u="none" strike="noStrike">
                          <a:effectLst/>
                        </a:rPr>
                        <a:t>多重备份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dirty="0">
                          <a:effectLst/>
                        </a:rPr>
                        <a:t>公有云使用阿里</a:t>
                      </a:r>
                      <a:r>
                        <a:rPr lang="en-US" sz="1400" u="none" strike="noStrike" dirty="0">
                          <a:effectLst/>
                        </a:rPr>
                        <a:t>OSS</a:t>
                      </a:r>
                      <a:r>
                        <a:rPr lang="zh-CN" altLang="en-US" sz="1400" u="none" strike="noStrike" dirty="0">
                          <a:effectLst/>
                        </a:rPr>
                        <a:t>存储服务，同一份数据分布式存储于</a:t>
                      </a:r>
                      <a:r>
                        <a:rPr lang="en-US" altLang="zh-CN" sz="1400" u="none" strike="noStrike" dirty="0">
                          <a:effectLst/>
                        </a:rPr>
                        <a:t>4</a:t>
                      </a:r>
                      <a:r>
                        <a:rPr lang="zh-CN" altLang="en-US" sz="1400" u="none" strike="noStrike" dirty="0">
                          <a:effectLst/>
                        </a:rPr>
                        <a:t>个节点</a:t>
                      </a:r>
                      <a:br>
                        <a:rPr lang="zh-CN" altLang="en-US" sz="1400" u="none" strike="noStrike" dirty="0">
                          <a:effectLst/>
                        </a:rPr>
                      </a:br>
                      <a:r>
                        <a:rPr lang="zh-CN" altLang="en-US" sz="1400" u="none" strike="noStrike" dirty="0">
                          <a:effectLst/>
                        </a:rPr>
                        <a:t>私有云可选采用分布式存储及</a:t>
                      </a:r>
                      <a:r>
                        <a:rPr lang="en-US" sz="1400" u="none" strike="noStrike" dirty="0">
                          <a:effectLst/>
                        </a:rPr>
                        <a:t>raid</a:t>
                      </a:r>
                      <a:r>
                        <a:rPr lang="zh-CN" altLang="en-US" sz="1400" u="none" strike="noStrike" dirty="0">
                          <a:effectLst/>
                        </a:rPr>
                        <a:t>阵列进行数据备份，确保硬件损伤不丢失数据</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2781324302"/>
                  </a:ext>
                </a:extLst>
              </a:tr>
              <a:tr h="829162">
                <a:tc>
                  <a:txBody>
                    <a:bodyPr/>
                    <a:lstStyle/>
                    <a:p>
                      <a:pPr algn="l" fontAlgn="ctr"/>
                      <a:r>
                        <a:rPr lang="en-US" sz="1400" u="none" strike="noStrike">
                          <a:effectLst/>
                        </a:rPr>
                        <a:t>MD5</a:t>
                      </a:r>
                      <a:r>
                        <a:rPr lang="zh-CN" altLang="en-US" sz="1400" u="none" strike="noStrike">
                          <a:effectLst/>
                        </a:rPr>
                        <a:t>哈希校验</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dirty="0">
                          <a:effectLst/>
                        </a:rPr>
                        <a:t>存储文件在服务器端均进行</a:t>
                      </a:r>
                      <a:r>
                        <a:rPr lang="en-US" sz="1400" u="none" strike="noStrike" dirty="0">
                          <a:effectLst/>
                        </a:rPr>
                        <a:t>MD5</a:t>
                      </a:r>
                      <a:r>
                        <a:rPr lang="zh-CN" altLang="en-US" sz="1400" u="none" strike="noStrike" dirty="0">
                          <a:effectLst/>
                        </a:rPr>
                        <a:t>哈希校验，确保文件独一无二，防止篡改</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3068425272"/>
                  </a:ext>
                </a:extLst>
              </a:tr>
              <a:tr h="556827">
                <a:tc>
                  <a:txBody>
                    <a:bodyPr/>
                    <a:lstStyle/>
                    <a:p>
                      <a:pPr algn="l" fontAlgn="ctr"/>
                      <a:r>
                        <a:rPr lang="zh-CN" altLang="en-US" sz="1400" u="none" strike="noStrike" dirty="0">
                          <a:effectLst/>
                        </a:rPr>
                        <a:t>碎片化存储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dirty="0">
                          <a:effectLst/>
                        </a:rPr>
                        <a:t>文件被打碎存储在不同的服务器中，确保硬盘</a:t>
                      </a:r>
                      <a:r>
                        <a:rPr lang="en-US" sz="1400" u="none" strike="noStrike" dirty="0">
                          <a:effectLst/>
                        </a:rPr>
                        <a:t>copy</a:t>
                      </a:r>
                      <a:r>
                        <a:rPr lang="zh-CN" altLang="en-US" sz="1400" u="none" strike="noStrike" dirty="0">
                          <a:effectLst/>
                        </a:rPr>
                        <a:t>的方式无法获得完整的数据以保证安全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3068124845"/>
                  </a:ext>
                </a:extLst>
              </a:tr>
              <a:tr h="829162">
                <a:tc>
                  <a:txBody>
                    <a:bodyPr/>
                    <a:lstStyle/>
                    <a:p>
                      <a:pPr algn="l" fontAlgn="ctr"/>
                      <a:r>
                        <a:rPr lang="zh-CN" altLang="en-US" sz="1400" u="none" strike="noStrike">
                          <a:effectLst/>
                        </a:rPr>
                        <a:t>容灾消灾</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dirty="0">
                          <a:effectLst/>
                        </a:rPr>
                        <a:t>公有云基于阿里提供的容灾消灾服务，强大的异地容灾备份功能，可快速完成数据切换而不影响用户的文件使用，紧急情况下迅速对用户数据进行还原</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3208702911"/>
                  </a:ext>
                </a:extLst>
              </a:tr>
              <a:tr h="556827">
                <a:tc>
                  <a:txBody>
                    <a:bodyPr/>
                    <a:lstStyle/>
                    <a:p>
                      <a:pPr algn="l" fontAlgn="ctr"/>
                      <a:r>
                        <a:rPr lang="zh-CN" altLang="en-US" sz="1400" u="none" strike="noStrike">
                          <a:effectLst/>
                        </a:rPr>
                        <a:t>分布式数据库</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dirty="0">
                          <a:effectLst/>
                        </a:rPr>
                        <a:t>分布式数据库保证数据库的稳定安全及读写速率，可在数据库受损的情况下快速还原</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3417318438"/>
                  </a:ext>
                </a:extLst>
              </a:tr>
              <a:tr h="556827">
                <a:tc>
                  <a:txBody>
                    <a:bodyPr/>
                    <a:lstStyle/>
                    <a:p>
                      <a:pPr algn="l" fontAlgn="ctr"/>
                      <a:r>
                        <a:rPr lang="zh-CN" altLang="en-US" sz="1400" u="none" strike="noStrike">
                          <a:effectLst/>
                        </a:rPr>
                        <a:t>云盾防护</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a:effectLst/>
                        </a:rPr>
                        <a:t>公有云使用阿里云盾防护，防止黑客入侵及</a:t>
                      </a:r>
                      <a:r>
                        <a:rPr lang="en-US" sz="1400" u="none" strike="noStrike">
                          <a:effectLst/>
                        </a:rPr>
                        <a:t>DDOS</a:t>
                      </a:r>
                      <a:r>
                        <a:rPr lang="zh-CN" altLang="en-US" sz="1400" u="none" strike="noStrike">
                          <a:effectLst/>
                        </a:rPr>
                        <a:t>攻击</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2506945910"/>
                  </a:ext>
                </a:extLst>
              </a:tr>
              <a:tr h="473344">
                <a:tc>
                  <a:txBody>
                    <a:bodyPr/>
                    <a:lstStyle/>
                    <a:p>
                      <a:pPr algn="l" fontAlgn="ctr"/>
                      <a:r>
                        <a:rPr lang="zh-CN" altLang="en-US" sz="1400" u="none" strike="noStrike">
                          <a:effectLst/>
                        </a:rPr>
                        <a:t>数据迁移</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dirty="0">
                          <a:effectLst/>
                        </a:rPr>
                        <a:t>提供数据迁入及数据迁出服务</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2162656716"/>
                  </a:ext>
                </a:extLst>
              </a:tr>
              <a:tr h="556827">
                <a:tc>
                  <a:txBody>
                    <a:bodyPr/>
                    <a:lstStyle/>
                    <a:p>
                      <a:pPr algn="l" fontAlgn="ctr"/>
                      <a:r>
                        <a:rPr lang="zh-CN" altLang="en-US" sz="1400" u="none" strike="noStrike">
                          <a:effectLst/>
                        </a:rPr>
                        <a:t>多服务器阵列</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dirty="0">
                          <a:effectLst/>
                        </a:rPr>
                        <a:t>功能及服务分布在多台服务器上，确保单一服务器出错不影响其他功能模块</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881979909"/>
                  </a:ext>
                </a:extLst>
              </a:tr>
              <a:tr h="556827">
                <a:tc gridSpan="2">
                  <a:txBody>
                    <a:bodyPr/>
                    <a:lstStyle/>
                    <a:p>
                      <a:pPr algn="ctr" fontAlgn="ctr"/>
                      <a:r>
                        <a:rPr lang="zh-CN" altLang="en-US" sz="1400" u="none" strike="noStrike" dirty="0">
                          <a:effectLst/>
                        </a:rPr>
                        <a:t>运维安全策略</a:t>
                      </a:r>
                      <a:endParaRPr lang="zh-CN" altLang="en-US" sz="1400" b="1"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hMerge="1">
                  <a:txBody>
                    <a:bodyPr/>
                    <a:lstStyle/>
                    <a:p>
                      <a:endParaRPr lang="zh-CN" altLang="en-US"/>
                    </a:p>
                  </a:txBody>
                  <a:tcPr/>
                </a:tc>
                <a:extLst>
                  <a:ext uri="{0D108BD9-81ED-4DB2-BD59-A6C34878D82A}">
                    <a16:rowId xmlns:a16="http://schemas.microsoft.com/office/drawing/2014/main" val="2414142298"/>
                  </a:ext>
                </a:extLst>
              </a:tr>
              <a:tr h="473344">
                <a:tc>
                  <a:txBody>
                    <a:bodyPr/>
                    <a:lstStyle/>
                    <a:p>
                      <a:pPr algn="l" fontAlgn="ctr"/>
                      <a:r>
                        <a:rPr lang="zh-CN" altLang="en-US" sz="1400" u="none" strike="noStrike">
                          <a:effectLst/>
                        </a:rPr>
                        <a:t>多监控平台</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dirty="0">
                          <a:effectLst/>
                        </a:rPr>
                        <a:t>使用阿里、云智慧等多个第三方监控平台监控整个系统的运作情况，异常及时短信通知预警，运维人员</a:t>
                      </a:r>
                      <a:r>
                        <a:rPr lang="en-US" altLang="zh-CN" sz="1400" u="none" strike="noStrike" dirty="0">
                          <a:effectLst/>
                        </a:rPr>
                        <a:t>7*24</a:t>
                      </a:r>
                      <a:r>
                        <a:rPr lang="zh-CN" altLang="en-US" sz="1400" u="none" strike="noStrike" dirty="0">
                          <a:effectLst/>
                        </a:rPr>
                        <a:t>小时待命，确保平台稳定。</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1876164865"/>
                  </a:ext>
                </a:extLst>
              </a:tr>
              <a:tr h="556827">
                <a:tc>
                  <a:txBody>
                    <a:bodyPr/>
                    <a:lstStyle/>
                    <a:p>
                      <a:pPr algn="l" fontAlgn="ctr"/>
                      <a:r>
                        <a:rPr lang="zh-CN" altLang="en-US" sz="1400" u="none" strike="noStrike">
                          <a:effectLst/>
                        </a:rPr>
                        <a:t>第三方安全扫描</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tc>
                  <a:txBody>
                    <a:bodyPr/>
                    <a:lstStyle/>
                    <a:p>
                      <a:pPr algn="l" fontAlgn="ctr"/>
                      <a:r>
                        <a:rPr lang="zh-CN" altLang="en-US" sz="1400" u="none" strike="noStrike" dirty="0">
                          <a:effectLst/>
                        </a:rPr>
                        <a:t>使用</a:t>
                      </a:r>
                      <a:r>
                        <a:rPr lang="en-US" sz="1400" u="none" strike="noStrike" dirty="0">
                          <a:effectLst/>
                        </a:rPr>
                        <a:t>Qualys</a:t>
                      </a:r>
                      <a:r>
                        <a:rPr lang="zh-CN" altLang="en-US" sz="1400" u="none" strike="noStrike" dirty="0">
                          <a:effectLst/>
                        </a:rPr>
                        <a:t>等第三方平台定期扫描，寻找漏洞，并及时补救</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72000" marR="72000" marT="36000" marB="36000" anchor="ctr"/>
                </a:tc>
                <a:extLst>
                  <a:ext uri="{0D108BD9-81ED-4DB2-BD59-A6C34878D82A}">
                    <a16:rowId xmlns:a16="http://schemas.microsoft.com/office/drawing/2014/main" val="3270907892"/>
                  </a:ext>
                </a:extLst>
              </a:tr>
            </a:tbl>
          </a:graphicData>
        </a:graphic>
      </p:graphicFrame>
    </p:spTree>
    <p:extLst>
      <p:ext uri="{BB962C8B-B14F-4D97-AF65-F5344CB8AC3E}">
        <p14:creationId xmlns:p14="http://schemas.microsoft.com/office/powerpoint/2010/main" val="2012531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471920"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4011034"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安全是系统核心</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7" y="6285379"/>
            <a:ext cx="7145867" cy="501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安全是业务的关键！巴别鸟从产品设计到架构搭建及服务器管理都优先考虑安全性，并且包含了许多重要的安全功能。您可以控制每个文件及每位成员的访问行为，添加文件水印，查看访问日志。档案库可以最大限度保护重要数字资产。同时，巴别鸟使用了安全等级最高的</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EV SSL</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认证，银行级的加密传输，多机房分布式备份，确保你的数据安全无忧。这些举措使巴别鸟获得了权威机构</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QUALYS</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安全性</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A+</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认证。</a:t>
            </a: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36836" y="4193704"/>
            <a:ext cx="713316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从产品设计到部署都优先考虑数据安全</a:t>
            </a:r>
          </a:p>
        </p:txBody>
      </p:sp>
      <p:sp>
        <p:nvSpPr>
          <p:cNvPr id="8" name="矩形 7">
            <a:extLst>
              <a:ext uri="{FF2B5EF4-FFF2-40B4-BE49-F238E27FC236}">
                <a16:creationId xmlns:a16="http://schemas.microsoft.com/office/drawing/2014/main" id="{41D0DAB6-3D55-E841-AC95-CA187FF9CF74}"/>
              </a:ext>
            </a:extLst>
          </p:cNvPr>
          <p:cNvSpPr/>
          <p:nvPr/>
        </p:nvSpPr>
        <p:spPr>
          <a:xfrm>
            <a:off x="13578323" y="4899290"/>
            <a:ext cx="4392488" cy="6367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a:ln>
                  <a:noFill/>
                </a:ln>
                <a:solidFill>
                  <a:srgbClr val="FFFFFF"/>
                </a:solidFill>
                <a:effectLst/>
                <a:uFillTx/>
                <a:latin typeface="+mn-lt"/>
                <a:ea typeface="+mn-ea"/>
                <a:cs typeface="+mn-cs"/>
                <a:sym typeface="Helvetica Light"/>
              </a:rPr>
              <a:t>文件密级</a:t>
            </a:r>
          </a:p>
        </p:txBody>
      </p:sp>
      <p:sp>
        <p:nvSpPr>
          <p:cNvPr id="21" name="矩形 20">
            <a:extLst>
              <a:ext uri="{FF2B5EF4-FFF2-40B4-BE49-F238E27FC236}">
                <a16:creationId xmlns:a16="http://schemas.microsoft.com/office/drawing/2014/main" id="{7E0B15CF-0A69-DD4F-802C-363E1466F646}"/>
              </a:ext>
            </a:extLst>
          </p:cNvPr>
          <p:cNvSpPr/>
          <p:nvPr/>
        </p:nvSpPr>
        <p:spPr>
          <a:xfrm>
            <a:off x="13578323" y="2599322"/>
            <a:ext cx="4392488" cy="6367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a:ln>
                  <a:noFill/>
                </a:ln>
                <a:solidFill>
                  <a:srgbClr val="FFFFFF"/>
                </a:solidFill>
                <a:effectLst/>
                <a:uFillTx/>
                <a:latin typeface="+mn-lt"/>
                <a:ea typeface="+mn-ea"/>
                <a:cs typeface="+mn-cs"/>
                <a:sym typeface="Helvetica Light"/>
              </a:rPr>
              <a:t>安全的产品结构</a:t>
            </a:r>
          </a:p>
        </p:txBody>
      </p:sp>
      <p:sp>
        <p:nvSpPr>
          <p:cNvPr id="22" name="矩形 21">
            <a:extLst>
              <a:ext uri="{FF2B5EF4-FFF2-40B4-BE49-F238E27FC236}">
                <a16:creationId xmlns:a16="http://schemas.microsoft.com/office/drawing/2014/main" id="{B4F299A6-F7AA-9C4B-96EC-D6580E219588}"/>
              </a:ext>
            </a:extLst>
          </p:cNvPr>
          <p:cNvSpPr/>
          <p:nvPr/>
        </p:nvSpPr>
        <p:spPr>
          <a:xfrm>
            <a:off x="13578323" y="6049274"/>
            <a:ext cx="4392488" cy="6367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a:ln>
                  <a:noFill/>
                </a:ln>
                <a:solidFill>
                  <a:srgbClr val="FFFFFF"/>
                </a:solidFill>
                <a:effectLst/>
                <a:uFillTx/>
                <a:latin typeface="+mn-lt"/>
                <a:ea typeface="+mn-ea"/>
                <a:cs typeface="+mn-cs"/>
                <a:sym typeface="Helvetica Light"/>
              </a:rPr>
              <a:t>权限管理</a:t>
            </a:r>
          </a:p>
        </p:txBody>
      </p:sp>
      <p:sp>
        <p:nvSpPr>
          <p:cNvPr id="23" name="矩形 22">
            <a:extLst>
              <a:ext uri="{FF2B5EF4-FFF2-40B4-BE49-F238E27FC236}">
                <a16:creationId xmlns:a16="http://schemas.microsoft.com/office/drawing/2014/main" id="{A7E917EF-5549-7348-9612-18BD78C728FC}"/>
              </a:ext>
            </a:extLst>
          </p:cNvPr>
          <p:cNvSpPr/>
          <p:nvPr/>
        </p:nvSpPr>
        <p:spPr>
          <a:xfrm>
            <a:off x="13607608" y="3749306"/>
            <a:ext cx="4392488" cy="6367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a:ln>
                  <a:noFill/>
                </a:ln>
                <a:solidFill>
                  <a:srgbClr val="FFFFFF"/>
                </a:solidFill>
                <a:effectLst/>
                <a:uFillTx/>
                <a:latin typeface="+mn-lt"/>
                <a:ea typeface="+mn-ea"/>
                <a:cs typeface="+mn-cs"/>
                <a:sym typeface="Helvetica Light"/>
              </a:rPr>
              <a:t>预览隔离及水印</a:t>
            </a:r>
          </a:p>
        </p:txBody>
      </p:sp>
      <p:sp>
        <p:nvSpPr>
          <p:cNvPr id="24" name="矩形 23">
            <a:extLst>
              <a:ext uri="{FF2B5EF4-FFF2-40B4-BE49-F238E27FC236}">
                <a16:creationId xmlns:a16="http://schemas.microsoft.com/office/drawing/2014/main" id="{F904E21E-1C08-314E-AA50-97710869289A}"/>
              </a:ext>
            </a:extLst>
          </p:cNvPr>
          <p:cNvSpPr/>
          <p:nvPr/>
        </p:nvSpPr>
        <p:spPr>
          <a:xfrm>
            <a:off x="19088198" y="5329306"/>
            <a:ext cx="4392488" cy="63671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a:ln>
                  <a:noFill/>
                </a:ln>
                <a:solidFill>
                  <a:srgbClr val="FFFFFF"/>
                </a:solidFill>
                <a:effectLst/>
                <a:uFillTx/>
                <a:latin typeface="+mn-lt"/>
                <a:ea typeface="+mn-ea"/>
                <a:cs typeface="+mn-cs"/>
                <a:sym typeface="Helvetica Light"/>
              </a:rPr>
              <a:t>加密传输</a:t>
            </a:r>
          </a:p>
        </p:txBody>
      </p:sp>
      <p:sp>
        <p:nvSpPr>
          <p:cNvPr id="25" name="矩形 24">
            <a:extLst>
              <a:ext uri="{FF2B5EF4-FFF2-40B4-BE49-F238E27FC236}">
                <a16:creationId xmlns:a16="http://schemas.microsoft.com/office/drawing/2014/main" id="{9877869B-9540-2F4A-B4AC-55461A64DFDD}"/>
              </a:ext>
            </a:extLst>
          </p:cNvPr>
          <p:cNvSpPr/>
          <p:nvPr/>
        </p:nvSpPr>
        <p:spPr>
          <a:xfrm>
            <a:off x="13585704" y="8349242"/>
            <a:ext cx="4392488" cy="6367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a:ln>
                  <a:noFill/>
                </a:ln>
                <a:solidFill>
                  <a:srgbClr val="FFFFFF"/>
                </a:solidFill>
                <a:effectLst/>
                <a:uFillTx/>
                <a:latin typeface="+mn-lt"/>
                <a:ea typeface="+mn-ea"/>
                <a:cs typeface="+mn-cs"/>
                <a:sym typeface="Helvetica Light"/>
              </a:rPr>
              <a:t>安全管理员</a:t>
            </a:r>
          </a:p>
        </p:txBody>
      </p:sp>
      <p:sp>
        <p:nvSpPr>
          <p:cNvPr id="26" name="矩形 25">
            <a:extLst>
              <a:ext uri="{FF2B5EF4-FFF2-40B4-BE49-F238E27FC236}">
                <a16:creationId xmlns:a16="http://schemas.microsoft.com/office/drawing/2014/main" id="{5FCB8F0A-5D0D-4F49-9E39-7295AB7D91B3}"/>
              </a:ext>
            </a:extLst>
          </p:cNvPr>
          <p:cNvSpPr/>
          <p:nvPr/>
        </p:nvSpPr>
        <p:spPr>
          <a:xfrm>
            <a:off x="13607608" y="9499226"/>
            <a:ext cx="4392488" cy="6367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a:ln>
                  <a:noFill/>
                </a:ln>
                <a:solidFill>
                  <a:srgbClr val="FFFFFF"/>
                </a:solidFill>
                <a:effectLst/>
                <a:uFillTx/>
                <a:latin typeface="+mn-lt"/>
                <a:ea typeface="+mn-ea"/>
                <a:cs typeface="+mn-cs"/>
                <a:sym typeface="Helvetica Light"/>
              </a:rPr>
              <a:t>档案借阅</a:t>
            </a:r>
          </a:p>
        </p:txBody>
      </p:sp>
      <p:sp>
        <p:nvSpPr>
          <p:cNvPr id="28" name="矩形 27">
            <a:extLst>
              <a:ext uri="{FF2B5EF4-FFF2-40B4-BE49-F238E27FC236}">
                <a16:creationId xmlns:a16="http://schemas.microsoft.com/office/drawing/2014/main" id="{4F3408DA-938B-CA43-8DFB-2F4415945C84}"/>
              </a:ext>
            </a:extLst>
          </p:cNvPr>
          <p:cNvSpPr/>
          <p:nvPr/>
        </p:nvSpPr>
        <p:spPr>
          <a:xfrm>
            <a:off x="19088198" y="6442070"/>
            <a:ext cx="4392488" cy="63671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a:ln>
                  <a:noFill/>
                </a:ln>
                <a:solidFill>
                  <a:srgbClr val="FFFFFF"/>
                </a:solidFill>
                <a:effectLst/>
                <a:uFillTx/>
                <a:latin typeface="+mn-lt"/>
                <a:ea typeface="+mn-ea"/>
                <a:cs typeface="+mn-cs"/>
                <a:sym typeface="Helvetica Light"/>
              </a:rPr>
              <a:t>分布式存储</a:t>
            </a:r>
          </a:p>
        </p:txBody>
      </p:sp>
      <p:sp>
        <p:nvSpPr>
          <p:cNvPr id="29" name="矩形 28">
            <a:extLst>
              <a:ext uri="{FF2B5EF4-FFF2-40B4-BE49-F238E27FC236}">
                <a16:creationId xmlns:a16="http://schemas.microsoft.com/office/drawing/2014/main" id="{B3ECDDA3-967C-DA4F-BF22-320233D451D2}"/>
              </a:ext>
            </a:extLst>
          </p:cNvPr>
          <p:cNvSpPr/>
          <p:nvPr/>
        </p:nvSpPr>
        <p:spPr>
          <a:xfrm>
            <a:off x="19111083" y="7554834"/>
            <a:ext cx="4392488" cy="63671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3200" dirty="0">
                <a:solidFill>
                  <a:srgbClr val="FFFFFF"/>
                </a:solidFill>
                <a:latin typeface="+mn-lt"/>
                <a:ea typeface="+mn-ea"/>
                <a:cs typeface="+mn-cs"/>
                <a:sym typeface="Helvetica Light"/>
              </a:rPr>
              <a:t>环境合规检测服务</a:t>
            </a: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0" name="矩形 29">
            <a:extLst>
              <a:ext uri="{FF2B5EF4-FFF2-40B4-BE49-F238E27FC236}">
                <a16:creationId xmlns:a16="http://schemas.microsoft.com/office/drawing/2014/main" id="{0F97021C-5F95-4B4E-811C-577C4F510946}"/>
              </a:ext>
            </a:extLst>
          </p:cNvPr>
          <p:cNvSpPr/>
          <p:nvPr/>
        </p:nvSpPr>
        <p:spPr>
          <a:xfrm>
            <a:off x="19077217" y="8667598"/>
            <a:ext cx="4392488" cy="63671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3200" dirty="0">
                <a:solidFill>
                  <a:srgbClr val="FFFFFF"/>
                </a:solidFill>
                <a:latin typeface="+mn-lt"/>
                <a:ea typeface="+mn-ea"/>
                <a:cs typeface="+mn-cs"/>
                <a:sym typeface="Helvetica Light"/>
              </a:rPr>
              <a:t>文件泄露解决方案</a:t>
            </a: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矩形 30">
            <a:extLst>
              <a:ext uri="{FF2B5EF4-FFF2-40B4-BE49-F238E27FC236}">
                <a16:creationId xmlns:a16="http://schemas.microsoft.com/office/drawing/2014/main" id="{B8F0A675-EA0C-4448-B79A-67595BFC8066}"/>
              </a:ext>
            </a:extLst>
          </p:cNvPr>
          <p:cNvSpPr/>
          <p:nvPr/>
        </p:nvSpPr>
        <p:spPr>
          <a:xfrm>
            <a:off x="13588349" y="7199258"/>
            <a:ext cx="4392488" cy="6367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a:ln>
                  <a:noFill/>
                </a:ln>
                <a:solidFill>
                  <a:srgbClr val="FFFFFF"/>
                </a:solidFill>
                <a:effectLst/>
                <a:uFillTx/>
                <a:latin typeface="+mn-lt"/>
                <a:ea typeface="+mn-ea"/>
                <a:cs typeface="+mn-cs"/>
                <a:sym typeface="Helvetica Light"/>
              </a:rPr>
              <a:t>高权限操作可选审批</a:t>
            </a:r>
          </a:p>
        </p:txBody>
      </p:sp>
      <p:sp>
        <p:nvSpPr>
          <p:cNvPr id="32" name="矩形 31">
            <a:extLst>
              <a:ext uri="{FF2B5EF4-FFF2-40B4-BE49-F238E27FC236}">
                <a16:creationId xmlns:a16="http://schemas.microsoft.com/office/drawing/2014/main" id="{4D30C480-C077-F740-9071-498ECCD2E721}"/>
              </a:ext>
            </a:extLst>
          </p:cNvPr>
          <p:cNvSpPr/>
          <p:nvPr/>
        </p:nvSpPr>
        <p:spPr>
          <a:xfrm>
            <a:off x="13590674" y="10649213"/>
            <a:ext cx="4392488" cy="63671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a:ln>
                  <a:noFill/>
                </a:ln>
                <a:solidFill>
                  <a:srgbClr val="FFFFFF"/>
                </a:solidFill>
                <a:effectLst/>
                <a:uFillTx/>
                <a:latin typeface="+mn-lt"/>
                <a:ea typeface="+mn-ea"/>
                <a:cs typeface="+mn-cs"/>
                <a:sym typeface="Helvetica Light"/>
              </a:rPr>
              <a:t>事后举证（日志系统）</a:t>
            </a:r>
          </a:p>
        </p:txBody>
      </p:sp>
      <p:sp>
        <p:nvSpPr>
          <p:cNvPr id="34" name="矩形 33">
            <a:extLst>
              <a:ext uri="{FF2B5EF4-FFF2-40B4-BE49-F238E27FC236}">
                <a16:creationId xmlns:a16="http://schemas.microsoft.com/office/drawing/2014/main" id="{51CE23B2-40C8-764C-B091-EAE032EDC119}"/>
              </a:ext>
            </a:extLst>
          </p:cNvPr>
          <p:cNvSpPr/>
          <p:nvPr/>
        </p:nvSpPr>
        <p:spPr>
          <a:xfrm>
            <a:off x="19088198" y="4233732"/>
            <a:ext cx="4392488" cy="63671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3200" b="0" i="0" u="none" strike="noStrike" cap="none" spc="0" normalizeH="0" baseline="0" dirty="0">
                <a:ln>
                  <a:noFill/>
                </a:ln>
                <a:solidFill>
                  <a:srgbClr val="FFFFFF"/>
                </a:solidFill>
                <a:effectLst/>
                <a:uFillTx/>
                <a:latin typeface="+mn-lt"/>
                <a:ea typeface="+mn-ea"/>
                <a:cs typeface="+mn-cs"/>
                <a:sym typeface="Helvetica Light"/>
              </a:rPr>
              <a:t>访问设备控制</a:t>
            </a:r>
          </a:p>
        </p:txBody>
      </p:sp>
    </p:spTree>
    <p:extLst>
      <p:ext uri="{BB962C8B-B14F-4D97-AF65-F5344CB8AC3E}">
        <p14:creationId xmlns:p14="http://schemas.microsoft.com/office/powerpoint/2010/main" val="405450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327909"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4011034"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安全的产品结构</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6" y="5636174"/>
            <a:ext cx="7643527" cy="55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防火墙、堡垒机、</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VPN</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SSL….</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在传输和服务器部署架构上我们有越来越多的手段保证系统的数据安全性。但是根据我们多年从事企业安全服务的经验来看，</a:t>
            </a:r>
            <a:r>
              <a:rPr kumimoji="0"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80%</a:t>
            </a: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数据泄露事件往往来源于内部人员泄露及管理混乱。即使系统做到了物理隔离，也没办法杜绝数据泄露风险。巴别鸟从产品设计之初就考虑到了这一点，从管理、人员和设备的角度提供了多种安全设计及功能。在易用性和安全性的矛盾之处也提供了多种可选设置及方案。从产品结构和使用逻辑上尽可能保证数据安全性。大幅消除因内部人员疏忽或破坏产生的数据泄露风险。</a:t>
            </a: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536836" y="4193704"/>
            <a:ext cx="71331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堡垒总是从内部被攻破</a:t>
            </a:r>
          </a:p>
        </p:txBody>
      </p:sp>
      <p:grpSp>
        <p:nvGrpSpPr>
          <p:cNvPr id="72" name="组合 71">
            <a:extLst>
              <a:ext uri="{FF2B5EF4-FFF2-40B4-BE49-F238E27FC236}">
                <a16:creationId xmlns:a16="http://schemas.microsoft.com/office/drawing/2014/main" id="{21EA1E9A-72DF-F74D-B843-C9B1F90FFA14}"/>
              </a:ext>
            </a:extLst>
          </p:cNvPr>
          <p:cNvGrpSpPr/>
          <p:nvPr/>
        </p:nvGrpSpPr>
        <p:grpSpPr>
          <a:xfrm>
            <a:off x="13478317" y="1425751"/>
            <a:ext cx="8755273" cy="10804196"/>
            <a:chOff x="13772707" y="1454404"/>
            <a:chExt cx="8755273" cy="10804196"/>
          </a:xfrm>
        </p:grpSpPr>
        <p:sp>
          <p:nvSpPr>
            <p:cNvPr id="5" name="圆角矩形 4">
              <a:extLst>
                <a:ext uri="{FF2B5EF4-FFF2-40B4-BE49-F238E27FC236}">
                  <a16:creationId xmlns:a16="http://schemas.microsoft.com/office/drawing/2014/main" id="{F652E6E9-4D10-E746-A96F-FC89078F46D3}"/>
                </a:ext>
              </a:extLst>
            </p:cNvPr>
            <p:cNvSpPr/>
            <p:nvPr/>
          </p:nvSpPr>
          <p:spPr>
            <a:xfrm>
              <a:off x="16845388" y="1454404"/>
              <a:ext cx="2592288" cy="445713"/>
            </a:xfrm>
            <a:prstGeom prst="roundRect">
              <a:avLst>
                <a:gd name="adj" fmla="val 9458"/>
              </a:avLst>
            </a:prstGeom>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155C89"/>
                  </a:solidFill>
                  <a:effectLst/>
                  <a:uFillTx/>
                  <a:latin typeface="+mn-lt"/>
                  <a:ea typeface="+mn-ea"/>
                  <a:cs typeface="+mn-cs"/>
                  <a:sym typeface="Helvetica Light"/>
                </a:rPr>
                <a:t>https</a:t>
              </a:r>
              <a:r>
                <a:rPr kumimoji="0" lang="zh-CN" altLang="en-US" sz="1800" b="0" i="0" u="none" strike="noStrike" cap="none" spc="0" normalizeH="0" baseline="0" dirty="0">
                  <a:ln>
                    <a:noFill/>
                  </a:ln>
                  <a:solidFill>
                    <a:srgbClr val="155C89"/>
                  </a:solidFill>
                  <a:effectLst/>
                  <a:uFillTx/>
                  <a:latin typeface="+mn-lt"/>
                  <a:ea typeface="+mn-ea"/>
                  <a:cs typeface="+mn-cs"/>
                  <a:sym typeface="Helvetica Light"/>
                </a:rPr>
                <a:t> 请求</a:t>
              </a:r>
            </a:p>
          </p:txBody>
        </p:sp>
        <p:sp>
          <p:nvSpPr>
            <p:cNvPr id="17" name="圆角矩形 16">
              <a:extLst>
                <a:ext uri="{FF2B5EF4-FFF2-40B4-BE49-F238E27FC236}">
                  <a16:creationId xmlns:a16="http://schemas.microsoft.com/office/drawing/2014/main" id="{1008DDEC-A479-0C4B-AEEC-941FFB3E0950}"/>
                </a:ext>
              </a:extLst>
            </p:cNvPr>
            <p:cNvSpPr/>
            <p:nvPr/>
          </p:nvSpPr>
          <p:spPr>
            <a:xfrm>
              <a:off x="13772708" y="2379839"/>
              <a:ext cx="8737651" cy="445713"/>
            </a:xfrm>
            <a:prstGeom prst="roundRect">
              <a:avLst>
                <a:gd name="adj" fmla="val 9458"/>
              </a:avLst>
            </a:prstGeom>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155C89"/>
                  </a:solidFill>
                  <a:effectLst/>
                  <a:uFillTx/>
                  <a:latin typeface="+mn-lt"/>
                  <a:ea typeface="+mn-ea"/>
                  <a:cs typeface="+mn-cs"/>
                  <a:sym typeface="Helvetica Light"/>
                </a:rPr>
                <a:t>防火墙</a:t>
              </a:r>
            </a:p>
          </p:txBody>
        </p:sp>
        <p:sp>
          <p:nvSpPr>
            <p:cNvPr id="21" name="圆角矩形 20">
              <a:extLst>
                <a:ext uri="{FF2B5EF4-FFF2-40B4-BE49-F238E27FC236}">
                  <a16:creationId xmlns:a16="http://schemas.microsoft.com/office/drawing/2014/main" id="{A36CB690-84D9-934F-A4A5-9D739C236492}"/>
                </a:ext>
              </a:extLst>
            </p:cNvPr>
            <p:cNvSpPr/>
            <p:nvPr/>
          </p:nvSpPr>
          <p:spPr>
            <a:xfrm>
              <a:off x="13772707" y="3235286"/>
              <a:ext cx="8737651" cy="445713"/>
            </a:xfrm>
            <a:prstGeom prst="roundRect">
              <a:avLst>
                <a:gd name="adj" fmla="val 9458"/>
              </a:avLst>
            </a:prstGeom>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155C89"/>
                  </a:solidFill>
                  <a:effectLst/>
                  <a:uFillTx/>
                  <a:latin typeface="+mn-lt"/>
                  <a:ea typeface="+mn-ea"/>
                  <a:cs typeface="+mn-cs"/>
                  <a:sym typeface="Helvetica Light"/>
                </a:rPr>
                <a:t>负载均衡、安全证书、防攻击处理</a:t>
              </a:r>
            </a:p>
          </p:txBody>
        </p:sp>
        <p:sp>
          <p:nvSpPr>
            <p:cNvPr id="22" name="圆角矩形 21">
              <a:extLst>
                <a:ext uri="{FF2B5EF4-FFF2-40B4-BE49-F238E27FC236}">
                  <a16:creationId xmlns:a16="http://schemas.microsoft.com/office/drawing/2014/main" id="{51BC9D03-91B0-7A4A-9EB2-9264A784BCCA}"/>
                </a:ext>
              </a:extLst>
            </p:cNvPr>
            <p:cNvSpPr/>
            <p:nvPr/>
          </p:nvSpPr>
          <p:spPr>
            <a:xfrm>
              <a:off x="20698662" y="4125172"/>
              <a:ext cx="1829318" cy="5563329"/>
            </a:xfrm>
            <a:prstGeom prst="roundRect">
              <a:avLst>
                <a:gd name="adj" fmla="val 4072"/>
              </a:avLst>
            </a:prstGeom>
            <a:solidFill>
              <a:srgbClr val="B4DFDE"/>
            </a:solidFill>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t" anchorCtr="0">
              <a:no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altLang="zh-CN" sz="1800" b="0" i="0" u="none" strike="noStrike" cap="none" spc="0" normalizeH="0" baseline="0" dirty="0">
                <a:ln>
                  <a:noFill/>
                </a:ln>
                <a:solidFill>
                  <a:srgbClr val="155C89"/>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155C89"/>
                  </a:solidFill>
                  <a:effectLst/>
                  <a:uFillTx/>
                  <a:latin typeface="+mn-lt"/>
                  <a:ea typeface="+mn-ea"/>
                  <a:cs typeface="+mn-cs"/>
                  <a:sym typeface="Helvetica Light"/>
                </a:rPr>
                <a:t>身份认证服务</a:t>
              </a:r>
            </a:p>
          </p:txBody>
        </p:sp>
        <p:sp>
          <p:nvSpPr>
            <p:cNvPr id="6" name="圆角矩形 5">
              <a:extLst>
                <a:ext uri="{FF2B5EF4-FFF2-40B4-BE49-F238E27FC236}">
                  <a16:creationId xmlns:a16="http://schemas.microsoft.com/office/drawing/2014/main" id="{3D4454AB-1963-5C46-A180-ED03D74A4B80}"/>
                </a:ext>
              </a:extLst>
            </p:cNvPr>
            <p:cNvSpPr/>
            <p:nvPr/>
          </p:nvSpPr>
          <p:spPr>
            <a:xfrm>
              <a:off x="20976976" y="5148918"/>
              <a:ext cx="1296144" cy="40182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单点登录</a:t>
              </a:r>
              <a:endParaRPr kumimoji="0" lang="zh-CN" altLang="en-US" sz="1600" b="0" i="0" u="none" strike="noStrike" cap="none" spc="0" normalizeH="0" baseline="0" dirty="0">
                <a:ln>
                  <a:noFill/>
                </a:ln>
                <a:solidFill>
                  <a:schemeClr val="bg1"/>
                </a:solidFill>
                <a:effectLst/>
                <a:uFillTx/>
                <a:sym typeface="Helvetica Light"/>
              </a:endParaRPr>
            </a:p>
          </p:txBody>
        </p:sp>
        <p:sp>
          <p:nvSpPr>
            <p:cNvPr id="23" name="圆角矩形 22">
              <a:extLst>
                <a:ext uri="{FF2B5EF4-FFF2-40B4-BE49-F238E27FC236}">
                  <a16:creationId xmlns:a16="http://schemas.microsoft.com/office/drawing/2014/main" id="{0BE34605-46FA-CF40-B757-E9A4EE578D02}"/>
                </a:ext>
              </a:extLst>
            </p:cNvPr>
            <p:cNvSpPr/>
            <p:nvPr/>
          </p:nvSpPr>
          <p:spPr>
            <a:xfrm>
              <a:off x="20976976" y="5965316"/>
              <a:ext cx="1296144" cy="405597"/>
            </a:xfrm>
            <a:prstGeom prst="roundRect">
              <a:avLst>
                <a:gd name="adj" fmla="val 7542"/>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角色权限</a:t>
              </a:r>
              <a:endParaRPr kumimoji="0" lang="zh-CN" altLang="en-US" sz="1600" b="0" i="0" u="none" strike="noStrike" cap="none" spc="0" normalizeH="0" baseline="0" dirty="0">
                <a:ln>
                  <a:noFill/>
                </a:ln>
                <a:solidFill>
                  <a:schemeClr val="bg1"/>
                </a:solidFill>
                <a:effectLst/>
                <a:uFillTx/>
                <a:sym typeface="Helvetica Light"/>
              </a:endParaRPr>
            </a:p>
          </p:txBody>
        </p:sp>
        <p:sp>
          <p:nvSpPr>
            <p:cNvPr id="24" name="圆角矩形 23">
              <a:extLst>
                <a:ext uri="{FF2B5EF4-FFF2-40B4-BE49-F238E27FC236}">
                  <a16:creationId xmlns:a16="http://schemas.microsoft.com/office/drawing/2014/main" id="{0100BE77-17ED-0D48-8285-1E22A6763045}"/>
                </a:ext>
              </a:extLst>
            </p:cNvPr>
            <p:cNvSpPr/>
            <p:nvPr/>
          </p:nvSpPr>
          <p:spPr>
            <a:xfrm>
              <a:off x="20969773" y="6862891"/>
              <a:ext cx="1296144" cy="405597"/>
            </a:xfrm>
            <a:prstGeom prst="roundRect">
              <a:avLst>
                <a:gd name="adj" fmla="val 7542"/>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凭证令牌</a:t>
              </a:r>
              <a:endParaRPr kumimoji="0" lang="zh-CN" altLang="en-US" sz="1600" b="0" i="0" u="none" strike="noStrike" cap="none" spc="0" normalizeH="0" baseline="0" dirty="0">
                <a:ln>
                  <a:noFill/>
                </a:ln>
                <a:solidFill>
                  <a:schemeClr val="bg1"/>
                </a:solidFill>
                <a:effectLst/>
                <a:uFillTx/>
                <a:sym typeface="Helvetica Light"/>
              </a:endParaRPr>
            </a:p>
          </p:txBody>
        </p:sp>
        <p:sp>
          <p:nvSpPr>
            <p:cNvPr id="25" name="圆角矩形 24">
              <a:extLst>
                <a:ext uri="{FF2B5EF4-FFF2-40B4-BE49-F238E27FC236}">
                  <a16:creationId xmlns:a16="http://schemas.microsoft.com/office/drawing/2014/main" id="{A2FAA603-65D0-DA49-BC56-98ACCA0FDF16}"/>
                </a:ext>
              </a:extLst>
            </p:cNvPr>
            <p:cNvSpPr/>
            <p:nvPr/>
          </p:nvSpPr>
          <p:spPr>
            <a:xfrm>
              <a:off x="20976976" y="7767348"/>
              <a:ext cx="1296144" cy="401820"/>
            </a:xfrm>
            <a:prstGeom prst="roundRect">
              <a:avLst>
                <a:gd name="adj" fmla="val 5261"/>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设备管理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26" name="圆角矩形 25">
              <a:extLst>
                <a:ext uri="{FF2B5EF4-FFF2-40B4-BE49-F238E27FC236}">
                  <a16:creationId xmlns:a16="http://schemas.microsoft.com/office/drawing/2014/main" id="{FF1AB986-A60D-0547-A4BA-6DE0C2C60C8A}"/>
                </a:ext>
              </a:extLst>
            </p:cNvPr>
            <p:cNvSpPr/>
            <p:nvPr/>
          </p:nvSpPr>
          <p:spPr>
            <a:xfrm>
              <a:off x="20976976" y="8662190"/>
              <a:ext cx="1296144" cy="405597"/>
            </a:xfrm>
            <a:prstGeom prst="roundRect">
              <a:avLst>
                <a:gd name="adj" fmla="val 7542"/>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匿名管理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27" name="圆角矩形 26">
              <a:extLst>
                <a:ext uri="{FF2B5EF4-FFF2-40B4-BE49-F238E27FC236}">
                  <a16:creationId xmlns:a16="http://schemas.microsoft.com/office/drawing/2014/main" id="{FADF345A-28B5-7A42-B818-1B9F8587E6F6}"/>
                </a:ext>
              </a:extLst>
            </p:cNvPr>
            <p:cNvSpPr/>
            <p:nvPr/>
          </p:nvSpPr>
          <p:spPr>
            <a:xfrm>
              <a:off x="13780076" y="4125172"/>
              <a:ext cx="6271091" cy="2615451"/>
            </a:xfrm>
            <a:prstGeom prst="roundRect">
              <a:avLst>
                <a:gd name="adj" fmla="val 4072"/>
              </a:avLst>
            </a:prstGeom>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t" anchorCtr="0">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155C89"/>
                  </a:solidFill>
                  <a:effectLst/>
                  <a:uFillTx/>
                  <a:latin typeface="+mn-lt"/>
                  <a:ea typeface="+mn-ea"/>
                  <a:cs typeface="+mn-cs"/>
                  <a:sym typeface="Helvetica Light"/>
                </a:rPr>
                <a:t>文件管理服务</a:t>
              </a:r>
            </a:p>
          </p:txBody>
        </p:sp>
        <p:sp>
          <p:nvSpPr>
            <p:cNvPr id="28" name="圆角矩形 27">
              <a:extLst>
                <a:ext uri="{FF2B5EF4-FFF2-40B4-BE49-F238E27FC236}">
                  <a16:creationId xmlns:a16="http://schemas.microsoft.com/office/drawing/2014/main" id="{D8FA7DB2-4FC6-4D4E-9325-07CDA1118BB7}"/>
                </a:ext>
              </a:extLst>
            </p:cNvPr>
            <p:cNvSpPr/>
            <p:nvPr/>
          </p:nvSpPr>
          <p:spPr>
            <a:xfrm>
              <a:off x="14280232" y="4712897"/>
              <a:ext cx="1296144" cy="72000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密级管理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29" name="圆角矩形 28">
              <a:extLst>
                <a:ext uri="{FF2B5EF4-FFF2-40B4-BE49-F238E27FC236}">
                  <a16:creationId xmlns:a16="http://schemas.microsoft.com/office/drawing/2014/main" id="{271FC9D7-4370-8346-9FD8-9FC9752FB2D8}"/>
                </a:ext>
              </a:extLst>
            </p:cNvPr>
            <p:cNvSpPr/>
            <p:nvPr/>
          </p:nvSpPr>
          <p:spPr>
            <a:xfrm>
              <a:off x="16306473" y="4712897"/>
              <a:ext cx="1296144" cy="72000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文件内部权限管理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30" name="圆角矩形 29">
              <a:extLst>
                <a:ext uri="{FF2B5EF4-FFF2-40B4-BE49-F238E27FC236}">
                  <a16:creationId xmlns:a16="http://schemas.microsoft.com/office/drawing/2014/main" id="{D94899D6-280D-0B4B-B456-4646F3D75845}"/>
                </a:ext>
              </a:extLst>
            </p:cNvPr>
            <p:cNvSpPr/>
            <p:nvPr/>
          </p:nvSpPr>
          <p:spPr>
            <a:xfrm>
              <a:off x="18332714" y="4712897"/>
              <a:ext cx="1296144" cy="72000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归档管理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31" name="圆角矩形 30">
              <a:extLst>
                <a:ext uri="{FF2B5EF4-FFF2-40B4-BE49-F238E27FC236}">
                  <a16:creationId xmlns:a16="http://schemas.microsoft.com/office/drawing/2014/main" id="{A131721C-468D-AB4C-88F7-ADB642FA3545}"/>
                </a:ext>
              </a:extLst>
            </p:cNvPr>
            <p:cNvSpPr/>
            <p:nvPr/>
          </p:nvSpPr>
          <p:spPr>
            <a:xfrm>
              <a:off x="18344359" y="5708971"/>
              <a:ext cx="1296144" cy="72000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文件所有者管理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32" name="圆角矩形 31">
              <a:extLst>
                <a:ext uri="{FF2B5EF4-FFF2-40B4-BE49-F238E27FC236}">
                  <a16:creationId xmlns:a16="http://schemas.microsoft.com/office/drawing/2014/main" id="{7043821E-3CAA-6345-9B9A-DF3FE91DE277}"/>
                </a:ext>
              </a:extLst>
            </p:cNvPr>
            <p:cNvSpPr/>
            <p:nvPr/>
          </p:nvSpPr>
          <p:spPr>
            <a:xfrm>
              <a:off x="16295329" y="5708971"/>
              <a:ext cx="1296144" cy="72000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水印服务</a:t>
              </a:r>
              <a:endParaRPr kumimoji="0" lang="zh-CN" altLang="en-US" sz="1600" b="0" i="0" u="none" strike="noStrike" cap="none" spc="0" normalizeH="0" baseline="0" dirty="0">
                <a:ln>
                  <a:noFill/>
                </a:ln>
                <a:solidFill>
                  <a:schemeClr val="bg1"/>
                </a:solidFill>
                <a:effectLst/>
                <a:uFillTx/>
                <a:sym typeface="Helvetica Light"/>
              </a:endParaRPr>
            </a:p>
          </p:txBody>
        </p:sp>
        <p:sp>
          <p:nvSpPr>
            <p:cNvPr id="33" name="圆角矩形 32">
              <a:extLst>
                <a:ext uri="{FF2B5EF4-FFF2-40B4-BE49-F238E27FC236}">
                  <a16:creationId xmlns:a16="http://schemas.microsoft.com/office/drawing/2014/main" id="{8736324C-7743-FD4C-94FD-23A1F1D95649}"/>
                </a:ext>
              </a:extLst>
            </p:cNvPr>
            <p:cNvSpPr/>
            <p:nvPr/>
          </p:nvSpPr>
          <p:spPr>
            <a:xfrm>
              <a:off x="14280232" y="5708971"/>
              <a:ext cx="1296144" cy="72000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分享权限管理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34" name="圆角矩形 33">
              <a:extLst>
                <a:ext uri="{FF2B5EF4-FFF2-40B4-BE49-F238E27FC236}">
                  <a16:creationId xmlns:a16="http://schemas.microsoft.com/office/drawing/2014/main" id="{7EA775C8-272A-CA4C-9A5E-39D48BE5A2AB}"/>
                </a:ext>
              </a:extLst>
            </p:cNvPr>
            <p:cNvSpPr/>
            <p:nvPr/>
          </p:nvSpPr>
          <p:spPr>
            <a:xfrm>
              <a:off x="13780076" y="7066319"/>
              <a:ext cx="6271091" cy="2615451"/>
            </a:xfrm>
            <a:prstGeom prst="roundRect">
              <a:avLst>
                <a:gd name="adj" fmla="val 4072"/>
              </a:avLst>
            </a:prstGeom>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t" anchorCtr="0">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155C89"/>
                  </a:solidFill>
                  <a:effectLst/>
                  <a:uFillTx/>
                  <a:latin typeface="+mn-lt"/>
                  <a:ea typeface="+mn-ea"/>
                  <a:cs typeface="+mn-cs"/>
                  <a:sym typeface="Helvetica Light"/>
                </a:rPr>
                <a:t>文件处理服务</a:t>
              </a:r>
            </a:p>
          </p:txBody>
        </p:sp>
        <p:sp>
          <p:nvSpPr>
            <p:cNvPr id="35" name="圆角矩形 34">
              <a:extLst>
                <a:ext uri="{FF2B5EF4-FFF2-40B4-BE49-F238E27FC236}">
                  <a16:creationId xmlns:a16="http://schemas.microsoft.com/office/drawing/2014/main" id="{C50D60B8-62CB-394E-AC98-A637CA3D9EE3}"/>
                </a:ext>
              </a:extLst>
            </p:cNvPr>
            <p:cNvSpPr/>
            <p:nvPr/>
          </p:nvSpPr>
          <p:spPr>
            <a:xfrm>
              <a:off x="14280232" y="7578080"/>
              <a:ext cx="1296144" cy="72000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密级管理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36" name="圆角矩形 35">
              <a:extLst>
                <a:ext uri="{FF2B5EF4-FFF2-40B4-BE49-F238E27FC236}">
                  <a16:creationId xmlns:a16="http://schemas.microsoft.com/office/drawing/2014/main" id="{3DD6CD20-B5E2-9248-AE98-AAC284BFCF60}"/>
                </a:ext>
              </a:extLst>
            </p:cNvPr>
            <p:cNvSpPr/>
            <p:nvPr/>
          </p:nvSpPr>
          <p:spPr>
            <a:xfrm>
              <a:off x="16368464" y="7578080"/>
              <a:ext cx="1296144" cy="72000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文件内部权限管理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37" name="圆角矩形 36">
              <a:extLst>
                <a:ext uri="{FF2B5EF4-FFF2-40B4-BE49-F238E27FC236}">
                  <a16:creationId xmlns:a16="http://schemas.microsoft.com/office/drawing/2014/main" id="{15D886CF-A5C3-0542-A98A-869FFA1A3B41}"/>
                </a:ext>
              </a:extLst>
            </p:cNvPr>
            <p:cNvSpPr/>
            <p:nvPr/>
          </p:nvSpPr>
          <p:spPr>
            <a:xfrm>
              <a:off x="18344359" y="7578080"/>
              <a:ext cx="1296144" cy="72000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归档管理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38" name="圆角矩形 37">
              <a:extLst>
                <a:ext uri="{FF2B5EF4-FFF2-40B4-BE49-F238E27FC236}">
                  <a16:creationId xmlns:a16="http://schemas.microsoft.com/office/drawing/2014/main" id="{86002988-2D04-5549-AF62-37AAF8D009BA}"/>
                </a:ext>
              </a:extLst>
            </p:cNvPr>
            <p:cNvSpPr/>
            <p:nvPr/>
          </p:nvSpPr>
          <p:spPr>
            <a:xfrm>
              <a:off x="18384688" y="8587746"/>
              <a:ext cx="1296144" cy="718526"/>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文件所有者管理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39" name="圆角矩形 38">
              <a:extLst>
                <a:ext uri="{FF2B5EF4-FFF2-40B4-BE49-F238E27FC236}">
                  <a16:creationId xmlns:a16="http://schemas.microsoft.com/office/drawing/2014/main" id="{6DFC2A21-BF04-0548-981E-27688553D46D}"/>
                </a:ext>
              </a:extLst>
            </p:cNvPr>
            <p:cNvSpPr/>
            <p:nvPr/>
          </p:nvSpPr>
          <p:spPr>
            <a:xfrm>
              <a:off x="16368464" y="8586272"/>
              <a:ext cx="1296144" cy="72000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水印服务</a:t>
              </a:r>
              <a:endParaRPr kumimoji="0" lang="zh-CN" altLang="en-US" sz="1600" b="0" i="0" u="none" strike="noStrike" cap="none" spc="0" normalizeH="0" baseline="0" dirty="0">
                <a:ln>
                  <a:noFill/>
                </a:ln>
                <a:solidFill>
                  <a:schemeClr val="bg1"/>
                </a:solidFill>
                <a:effectLst/>
                <a:uFillTx/>
                <a:sym typeface="Helvetica Light"/>
              </a:endParaRPr>
            </a:p>
          </p:txBody>
        </p:sp>
        <p:sp>
          <p:nvSpPr>
            <p:cNvPr id="40" name="圆角矩形 39">
              <a:extLst>
                <a:ext uri="{FF2B5EF4-FFF2-40B4-BE49-F238E27FC236}">
                  <a16:creationId xmlns:a16="http://schemas.microsoft.com/office/drawing/2014/main" id="{68BAD752-8517-394E-AB8F-CF3E546077D6}"/>
                </a:ext>
              </a:extLst>
            </p:cNvPr>
            <p:cNvSpPr/>
            <p:nvPr/>
          </p:nvSpPr>
          <p:spPr>
            <a:xfrm>
              <a:off x="14295949" y="8586272"/>
              <a:ext cx="1296144" cy="72000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分享权限管理</a:t>
              </a:r>
              <a:endParaRPr kumimoji="0" lang="zh-CN" altLang="en-US" sz="1600" b="0" i="0" u="none" strike="noStrike" cap="none" spc="0" normalizeH="0" baseline="0" dirty="0">
                <a:ln>
                  <a:noFill/>
                </a:ln>
                <a:solidFill>
                  <a:schemeClr val="bg1"/>
                </a:solidFill>
                <a:effectLst/>
                <a:uFillTx/>
                <a:sym typeface="Helvetica Light"/>
              </a:endParaRPr>
            </a:p>
          </p:txBody>
        </p:sp>
        <p:sp>
          <p:nvSpPr>
            <p:cNvPr id="41" name="圆角矩形 40">
              <a:extLst>
                <a:ext uri="{FF2B5EF4-FFF2-40B4-BE49-F238E27FC236}">
                  <a16:creationId xmlns:a16="http://schemas.microsoft.com/office/drawing/2014/main" id="{782C1C53-F19D-8E49-8647-49083DB69A70}"/>
                </a:ext>
              </a:extLst>
            </p:cNvPr>
            <p:cNvSpPr/>
            <p:nvPr/>
          </p:nvSpPr>
          <p:spPr>
            <a:xfrm>
              <a:off x="13772708" y="10098360"/>
              <a:ext cx="8749816" cy="445713"/>
            </a:xfrm>
            <a:prstGeom prst="roundRect">
              <a:avLst>
                <a:gd name="adj" fmla="val 9458"/>
              </a:avLst>
            </a:prstGeom>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155C89"/>
                  </a:solidFill>
                  <a:effectLst/>
                  <a:uFillTx/>
                  <a:latin typeface="+mn-lt"/>
                  <a:ea typeface="+mn-ea"/>
                  <a:cs typeface="+mn-cs"/>
                  <a:sym typeface="Helvetica Light"/>
                </a:rPr>
                <a:t>OSS</a:t>
              </a:r>
              <a:r>
                <a:rPr kumimoji="0" lang="zh-CN" altLang="en-US" sz="1800" b="0" i="0" u="none" strike="noStrike" cap="none" spc="0" normalizeH="0" baseline="0" dirty="0">
                  <a:ln>
                    <a:noFill/>
                  </a:ln>
                  <a:solidFill>
                    <a:srgbClr val="155C89"/>
                  </a:solidFill>
                  <a:effectLst/>
                  <a:uFillTx/>
                  <a:latin typeface="+mn-lt"/>
                  <a:ea typeface="+mn-ea"/>
                  <a:cs typeface="+mn-cs"/>
                  <a:sym typeface="Helvetica Light"/>
                </a:rPr>
                <a:t>储存管理（分块存储、存储加密接口）</a:t>
              </a:r>
            </a:p>
          </p:txBody>
        </p:sp>
        <p:sp>
          <p:nvSpPr>
            <p:cNvPr id="42" name="圆角矩形 41">
              <a:extLst>
                <a:ext uri="{FF2B5EF4-FFF2-40B4-BE49-F238E27FC236}">
                  <a16:creationId xmlns:a16="http://schemas.microsoft.com/office/drawing/2014/main" id="{E693DB10-9613-654B-8850-C94DFAA4B4E9}"/>
                </a:ext>
              </a:extLst>
            </p:cNvPr>
            <p:cNvSpPr/>
            <p:nvPr/>
          </p:nvSpPr>
          <p:spPr>
            <a:xfrm>
              <a:off x="13780076" y="10927011"/>
              <a:ext cx="4220343" cy="1331589"/>
            </a:xfrm>
            <a:prstGeom prst="roundRect">
              <a:avLst>
                <a:gd name="adj" fmla="val 3070"/>
              </a:avLst>
            </a:prstGeom>
            <a:solidFill>
              <a:srgbClr val="B4DFDE"/>
            </a:solidFill>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t" anchorCtr="0">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155C89"/>
                  </a:solidFill>
                  <a:effectLst/>
                  <a:uFillTx/>
                  <a:latin typeface="+mn-lt"/>
                  <a:ea typeface="+mn-ea"/>
                  <a:cs typeface="+mn-cs"/>
                  <a:sym typeface="Helvetica Light"/>
                </a:rPr>
                <a:t>数据库</a:t>
              </a:r>
            </a:p>
          </p:txBody>
        </p:sp>
        <p:sp>
          <p:nvSpPr>
            <p:cNvPr id="43" name="圆角矩形 42">
              <a:extLst>
                <a:ext uri="{FF2B5EF4-FFF2-40B4-BE49-F238E27FC236}">
                  <a16:creationId xmlns:a16="http://schemas.microsoft.com/office/drawing/2014/main" id="{712C7858-EB8C-4240-8A36-A9B21312A354}"/>
                </a:ext>
              </a:extLst>
            </p:cNvPr>
            <p:cNvSpPr/>
            <p:nvPr/>
          </p:nvSpPr>
          <p:spPr>
            <a:xfrm>
              <a:off x="14309492" y="11608640"/>
              <a:ext cx="3339473" cy="40182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数据库集群</a:t>
              </a:r>
              <a:endParaRPr kumimoji="0" lang="zh-CN" altLang="en-US" sz="1600" b="0" i="0" u="none" strike="noStrike" cap="none" spc="0" normalizeH="0" baseline="0" dirty="0">
                <a:ln>
                  <a:noFill/>
                </a:ln>
                <a:solidFill>
                  <a:schemeClr val="bg1"/>
                </a:solidFill>
                <a:effectLst/>
                <a:uFillTx/>
                <a:sym typeface="Helvetica Light"/>
              </a:endParaRPr>
            </a:p>
          </p:txBody>
        </p:sp>
        <p:sp>
          <p:nvSpPr>
            <p:cNvPr id="44" name="圆角矩形 43">
              <a:extLst>
                <a:ext uri="{FF2B5EF4-FFF2-40B4-BE49-F238E27FC236}">
                  <a16:creationId xmlns:a16="http://schemas.microsoft.com/office/drawing/2014/main" id="{8184D509-5DD1-ED45-9AAA-C9E2C0EA60F0}"/>
                </a:ext>
              </a:extLst>
            </p:cNvPr>
            <p:cNvSpPr/>
            <p:nvPr/>
          </p:nvSpPr>
          <p:spPr>
            <a:xfrm>
              <a:off x="18178381" y="10927011"/>
              <a:ext cx="4344143" cy="1331589"/>
            </a:xfrm>
            <a:prstGeom prst="roundRect">
              <a:avLst>
                <a:gd name="adj" fmla="val 1473"/>
              </a:avLst>
            </a:prstGeom>
            <a:solidFill>
              <a:srgbClr val="B4DFDE"/>
            </a:solidFill>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t" anchorCtr="0">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155C89"/>
                  </a:solidFill>
                  <a:effectLst/>
                  <a:uFillTx/>
                  <a:latin typeface="+mn-lt"/>
                  <a:ea typeface="+mn-ea"/>
                  <a:cs typeface="+mn-cs"/>
                  <a:sym typeface="Helvetica Light"/>
                </a:rPr>
                <a:t>存储</a:t>
              </a:r>
            </a:p>
          </p:txBody>
        </p:sp>
        <p:sp>
          <p:nvSpPr>
            <p:cNvPr id="46" name="圆角矩形 45">
              <a:extLst>
                <a:ext uri="{FF2B5EF4-FFF2-40B4-BE49-F238E27FC236}">
                  <a16:creationId xmlns:a16="http://schemas.microsoft.com/office/drawing/2014/main" id="{9705ABDD-8A2D-AD46-887B-3AE055BFF02E}"/>
                </a:ext>
              </a:extLst>
            </p:cNvPr>
            <p:cNvSpPr/>
            <p:nvPr/>
          </p:nvSpPr>
          <p:spPr>
            <a:xfrm>
              <a:off x="18781145" y="11608640"/>
              <a:ext cx="3339473" cy="40182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超融合存储或分布式存储</a:t>
              </a:r>
              <a:endParaRPr kumimoji="0" lang="zh-CN" altLang="en-US" sz="1600" b="0" i="0" u="none" strike="noStrike" cap="none" spc="0" normalizeH="0" baseline="0" dirty="0">
                <a:ln>
                  <a:noFill/>
                </a:ln>
                <a:solidFill>
                  <a:schemeClr val="bg1"/>
                </a:solidFill>
                <a:effectLst/>
                <a:uFillTx/>
                <a:sym typeface="Helvetica Light"/>
              </a:endParaRPr>
            </a:p>
          </p:txBody>
        </p:sp>
        <p:cxnSp>
          <p:nvCxnSpPr>
            <p:cNvPr id="9" name="直线箭头连接符 8">
              <a:extLst>
                <a:ext uri="{FF2B5EF4-FFF2-40B4-BE49-F238E27FC236}">
                  <a16:creationId xmlns:a16="http://schemas.microsoft.com/office/drawing/2014/main" id="{C1FDC542-0623-CA4A-96D6-D3D48EA8B11D}"/>
                </a:ext>
              </a:extLst>
            </p:cNvPr>
            <p:cNvCxnSpPr>
              <a:stCxn id="5" idx="2"/>
              <a:endCxn id="17" idx="0"/>
            </p:cNvCxnSpPr>
            <p:nvPr/>
          </p:nvCxnSpPr>
          <p:spPr>
            <a:xfrm>
              <a:off x="18141532" y="1900117"/>
              <a:ext cx="2" cy="479722"/>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12" name="直线箭头连接符 11">
              <a:extLst>
                <a:ext uri="{FF2B5EF4-FFF2-40B4-BE49-F238E27FC236}">
                  <a16:creationId xmlns:a16="http://schemas.microsoft.com/office/drawing/2014/main" id="{9A3D4354-2774-3646-9873-8D639FA005A8}"/>
                </a:ext>
              </a:extLst>
            </p:cNvPr>
            <p:cNvCxnSpPr>
              <a:stCxn id="17" idx="2"/>
              <a:endCxn id="21" idx="0"/>
            </p:cNvCxnSpPr>
            <p:nvPr/>
          </p:nvCxnSpPr>
          <p:spPr>
            <a:xfrm flipH="1">
              <a:off x="18141533" y="2825552"/>
              <a:ext cx="1" cy="409734"/>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50" name="直线箭头连接符 49">
              <a:extLst>
                <a:ext uri="{FF2B5EF4-FFF2-40B4-BE49-F238E27FC236}">
                  <a16:creationId xmlns:a16="http://schemas.microsoft.com/office/drawing/2014/main" id="{2611FC35-497B-254E-BB96-2F251D13A7E4}"/>
                </a:ext>
              </a:extLst>
            </p:cNvPr>
            <p:cNvCxnSpPr>
              <a:cxnSpLocks/>
              <a:endCxn id="22" idx="0"/>
            </p:cNvCxnSpPr>
            <p:nvPr/>
          </p:nvCxnSpPr>
          <p:spPr>
            <a:xfrm>
              <a:off x="21613321" y="3680999"/>
              <a:ext cx="0" cy="444173"/>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54" name="直线箭头连接符 53">
              <a:extLst>
                <a:ext uri="{FF2B5EF4-FFF2-40B4-BE49-F238E27FC236}">
                  <a16:creationId xmlns:a16="http://schemas.microsoft.com/office/drawing/2014/main" id="{DC0FCF84-FFA5-CD4A-B236-579E6A658CD9}"/>
                </a:ext>
              </a:extLst>
            </p:cNvPr>
            <p:cNvCxnSpPr>
              <a:stCxn id="27" idx="3"/>
            </p:cNvCxnSpPr>
            <p:nvPr/>
          </p:nvCxnSpPr>
          <p:spPr>
            <a:xfrm flipV="1">
              <a:off x="20051167" y="5432897"/>
              <a:ext cx="647495" cy="1"/>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56" name="直线箭头连接符 55">
              <a:extLst>
                <a:ext uri="{FF2B5EF4-FFF2-40B4-BE49-F238E27FC236}">
                  <a16:creationId xmlns:a16="http://schemas.microsoft.com/office/drawing/2014/main" id="{FAD8B324-FCEC-D34E-BA4B-C205889E3E3F}"/>
                </a:ext>
              </a:extLst>
            </p:cNvPr>
            <p:cNvCxnSpPr>
              <a:stCxn id="34" idx="3"/>
            </p:cNvCxnSpPr>
            <p:nvPr/>
          </p:nvCxnSpPr>
          <p:spPr>
            <a:xfrm flipV="1">
              <a:off x="20051167" y="8370088"/>
              <a:ext cx="647495" cy="3957"/>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61" name="直线箭头连接符 60">
              <a:extLst>
                <a:ext uri="{FF2B5EF4-FFF2-40B4-BE49-F238E27FC236}">
                  <a16:creationId xmlns:a16="http://schemas.microsoft.com/office/drawing/2014/main" id="{30812F10-1149-BB47-9D71-1C695B9C3483}"/>
                </a:ext>
              </a:extLst>
            </p:cNvPr>
            <p:cNvCxnSpPr>
              <a:cxnSpLocks/>
            </p:cNvCxnSpPr>
            <p:nvPr/>
          </p:nvCxnSpPr>
          <p:spPr>
            <a:xfrm>
              <a:off x="14925442" y="6740623"/>
              <a:ext cx="0" cy="340400"/>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63" name="直线箭头连接符 62">
              <a:extLst>
                <a:ext uri="{FF2B5EF4-FFF2-40B4-BE49-F238E27FC236}">
                  <a16:creationId xmlns:a16="http://schemas.microsoft.com/office/drawing/2014/main" id="{9A8B1BC1-09E1-974F-B08D-3166054AD70E}"/>
                </a:ext>
              </a:extLst>
            </p:cNvPr>
            <p:cNvCxnSpPr>
              <a:cxnSpLocks/>
            </p:cNvCxnSpPr>
            <p:nvPr/>
          </p:nvCxnSpPr>
          <p:spPr>
            <a:xfrm>
              <a:off x="18912652" y="6740623"/>
              <a:ext cx="0" cy="340400"/>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64" name="直线箭头连接符 63">
              <a:extLst>
                <a:ext uri="{FF2B5EF4-FFF2-40B4-BE49-F238E27FC236}">
                  <a16:creationId xmlns:a16="http://schemas.microsoft.com/office/drawing/2014/main" id="{08E13809-9046-E345-9684-CC5B7EF23992}"/>
                </a:ext>
              </a:extLst>
            </p:cNvPr>
            <p:cNvCxnSpPr>
              <a:cxnSpLocks/>
            </p:cNvCxnSpPr>
            <p:nvPr/>
          </p:nvCxnSpPr>
          <p:spPr>
            <a:xfrm>
              <a:off x="18870122" y="9688501"/>
              <a:ext cx="0" cy="409859"/>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67" name="直线箭头连接符 66">
              <a:extLst>
                <a:ext uri="{FF2B5EF4-FFF2-40B4-BE49-F238E27FC236}">
                  <a16:creationId xmlns:a16="http://schemas.microsoft.com/office/drawing/2014/main" id="{3C1E4DF1-057B-294C-997A-55088EAC5889}"/>
                </a:ext>
              </a:extLst>
            </p:cNvPr>
            <p:cNvCxnSpPr>
              <a:cxnSpLocks/>
            </p:cNvCxnSpPr>
            <p:nvPr/>
          </p:nvCxnSpPr>
          <p:spPr>
            <a:xfrm>
              <a:off x="14925443" y="9688501"/>
              <a:ext cx="0" cy="409859"/>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68" name="直线箭头连接符 67">
              <a:extLst>
                <a:ext uri="{FF2B5EF4-FFF2-40B4-BE49-F238E27FC236}">
                  <a16:creationId xmlns:a16="http://schemas.microsoft.com/office/drawing/2014/main" id="{414B4236-4FFE-6E49-B82E-95093927B895}"/>
                </a:ext>
              </a:extLst>
            </p:cNvPr>
            <p:cNvCxnSpPr>
              <a:cxnSpLocks/>
            </p:cNvCxnSpPr>
            <p:nvPr/>
          </p:nvCxnSpPr>
          <p:spPr>
            <a:xfrm>
              <a:off x="21592056" y="9699133"/>
              <a:ext cx="0" cy="409859"/>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69" name="直线箭头连接符 68">
              <a:extLst>
                <a:ext uri="{FF2B5EF4-FFF2-40B4-BE49-F238E27FC236}">
                  <a16:creationId xmlns:a16="http://schemas.microsoft.com/office/drawing/2014/main" id="{43227427-04C5-F74B-BC14-8C9306EB1CEA}"/>
                </a:ext>
              </a:extLst>
            </p:cNvPr>
            <p:cNvCxnSpPr>
              <a:cxnSpLocks/>
            </p:cNvCxnSpPr>
            <p:nvPr/>
          </p:nvCxnSpPr>
          <p:spPr>
            <a:xfrm>
              <a:off x="15839843" y="10539106"/>
              <a:ext cx="0" cy="409859"/>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70" name="直线箭头连接符 69">
              <a:extLst>
                <a:ext uri="{FF2B5EF4-FFF2-40B4-BE49-F238E27FC236}">
                  <a16:creationId xmlns:a16="http://schemas.microsoft.com/office/drawing/2014/main" id="{20ECC820-1E24-9347-8798-98E7B7BE4539}"/>
                </a:ext>
              </a:extLst>
            </p:cNvPr>
            <p:cNvCxnSpPr>
              <a:cxnSpLocks/>
            </p:cNvCxnSpPr>
            <p:nvPr/>
          </p:nvCxnSpPr>
          <p:spPr>
            <a:xfrm>
              <a:off x="20326783" y="10539106"/>
              <a:ext cx="0" cy="409859"/>
            </a:xfrm>
            <a:prstGeom prst="straightConnector1">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3597235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FAC40F7-EF7E-4C4E-8CE9-20468D250AA7}"/>
              </a:ext>
            </a:extLst>
          </p:cNvPr>
          <p:cNvSpPr/>
          <p:nvPr/>
        </p:nvSpPr>
        <p:spPr>
          <a:xfrm>
            <a:off x="11653748" y="0"/>
            <a:ext cx="13056091" cy="13716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文本框 21"/>
          <p:cNvSpPr txBox="1">
            <a:spLocks noChangeArrowheads="1"/>
          </p:cNvSpPr>
          <p:nvPr/>
        </p:nvSpPr>
        <p:spPr bwMode="auto">
          <a:xfrm>
            <a:off x="3831046" y="1058334"/>
            <a:ext cx="2371162"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Lantinghei SC Extralight" charset="-122"/>
              </a:rPr>
              <a:t>预览隔离</a:t>
            </a:r>
          </a:p>
        </p:txBody>
      </p:sp>
      <p:cxnSp>
        <p:nvCxnSpPr>
          <p:cNvPr id="15" name="直线连接符 12"/>
          <p:cNvCxnSpPr/>
          <p:nvPr/>
        </p:nvCxnSpPr>
        <p:spPr>
          <a:xfrm>
            <a:off x="3530600" y="1045636"/>
            <a:ext cx="0" cy="956733"/>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6" name="组合 15"/>
          <p:cNvGrpSpPr/>
          <p:nvPr/>
        </p:nvGrpSpPr>
        <p:grpSpPr>
          <a:xfrm>
            <a:off x="1506070" y="893235"/>
            <a:ext cx="2404533" cy="1109363"/>
            <a:chOff x="564775" y="334963"/>
            <a:chExt cx="901700" cy="416011"/>
          </a:xfrm>
        </p:grpSpPr>
        <p:sp>
          <p:nvSpPr>
            <p:cNvPr id="19" name="文本框 48"/>
            <p:cNvSpPr txBox="1">
              <a:spLocks noChangeArrowheads="1"/>
            </p:cNvSpPr>
            <p:nvPr/>
          </p:nvSpPr>
          <p:spPr bwMode="auto">
            <a:xfrm>
              <a:off x="564775" y="334963"/>
              <a:ext cx="869950" cy="28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spcBef>
                  <a:spcPct val="0"/>
                </a:spcBef>
                <a:buFontTx/>
                <a:buNone/>
                <a:defRPr/>
              </a:pPr>
              <a:r>
                <a:rPr lang="zh-CN" altLang="en-US" sz="4267" dirty="0">
                  <a:solidFill>
                    <a:schemeClr val="tx1">
                      <a:lumMod val="75000"/>
                      <a:lumOff val="25000"/>
                    </a:schemeClr>
                  </a:solidFill>
                  <a:latin typeface="方正兰亭黑简体" pitchFamily="2" charset="-122"/>
                  <a:ea typeface="方正兰亭黑简体" pitchFamily="2" charset="-122"/>
                  <a:cs typeface="Heiti SC Light"/>
                </a:rPr>
                <a:t>巴别鸟</a:t>
              </a:r>
            </a:p>
          </p:txBody>
        </p:sp>
        <p:sp>
          <p:nvSpPr>
            <p:cNvPr id="20" name="矩形 14"/>
            <p:cNvSpPr>
              <a:spLocks noChangeArrowheads="1"/>
            </p:cNvSpPr>
            <p:nvPr/>
          </p:nvSpPr>
          <p:spPr bwMode="auto">
            <a:xfrm>
              <a:off x="598113" y="577850"/>
              <a:ext cx="86836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a:spcBef>
                  <a:spcPct val="0"/>
                </a:spcBef>
                <a:buFontTx/>
                <a:buNone/>
                <a:defRPr/>
              </a:pPr>
              <a:r>
                <a:rPr lang="en-US" altLang="zh-CN" sz="2400" kern="1400" dirty="0">
                  <a:solidFill>
                    <a:schemeClr val="tx1">
                      <a:lumMod val="75000"/>
                      <a:lumOff val="25000"/>
                    </a:schemeClr>
                  </a:solidFill>
                  <a:latin typeface="方正兰亭黑简体" pitchFamily="2" charset="-122"/>
                  <a:ea typeface="方正兰亭黑简体" pitchFamily="2" charset="-122"/>
                  <a:cs typeface="Lantinghei SC Demibold" charset="-122"/>
                </a:rPr>
                <a:t>Babelbird</a:t>
              </a:r>
              <a:endParaRPr lang="zh-CN" altLang="en-US" sz="1333" kern="1400" dirty="0">
                <a:solidFill>
                  <a:schemeClr val="tx1">
                    <a:lumMod val="75000"/>
                    <a:lumOff val="25000"/>
                  </a:schemeClr>
                </a:solidFill>
                <a:latin typeface="方正兰亭黑简体" pitchFamily="2" charset="-122"/>
                <a:ea typeface="方正兰亭黑简体" pitchFamily="2" charset="-122"/>
                <a:cs typeface="Lantinghei SC Demibold" charset="-122"/>
              </a:endParaRPr>
            </a:p>
          </p:txBody>
        </p:sp>
      </p:grpSp>
      <p:sp>
        <p:nvSpPr>
          <p:cNvPr id="11" name="矩形 4">
            <a:extLst>
              <a:ext uri="{FF2B5EF4-FFF2-40B4-BE49-F238E27FC236}">
                <a16:creationId xmlns:a16="http://schemas.microsoft.com/office/drawing/2014/main" id="{C4C59C82-5E8C-4854-AB62-14E8AD6205E4}"/>
              </a:ext>
            </a:extLst>
          </p:cNvPr>
          <p:cNvSpPr>
            <a:spLocks noChangeArrowheads="1"/>
          </p:cNvSpPr>
          <p:nvPr/>
        </p:nvSpPr>
        <p:spPr bwMode="auto">
          <a:xfrm>
            <a:off x="1524136" y="5636174"/>
            <a:ext cx="7643528" cy="55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eaLnBrk="1" hangingPunct="1">
              <a:lnSpc>
                <a:spcPct val="150000"/>
              </a:lnSpc>
              <a:spcBef>
                <a:spcPct val="0"/>
              </a:spcBef>
              <a:buFontTx/>
              <a:buNone/>
              <a:defRPr/>
            </a:pPr>
            <a:r>
              <a:rPr kumimoji="0"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Lantinghei SC Extralight" charset="-122"/>
              </a:rPr>
              <a:t>重要文件的泄露往往是文件被下载后我们就失去了对文件的控制，造成文件被复制扩散。但传统场景里不下载文件又无法查看文件内容，不得不提供下载。在线打开预览大多数文件保证了我们在巴别鸟系统进行文件分享时不用给对方下载或编辑权限，用户可以在各种设备上无需下载预览接收到的文件，并可直接在文件内容上批注表达意见。因预览文件不是源文件，在系统上和源文件隔离，所以也保护了源文件的安全。同时，巴别鸟支持嵌入真水印，即使文件内容被截屏传播也能通过水印追查到泄露源。</a:t>
            </a:r>
          </a:p>
        </p:txBody>
      </p:sp>
      <p:sp>
        <p:nvSpPr>
          <p:cNvPr id="14" name="文本框 1">
            <a:extLst>
              <a:ext uri="{FF2B5EF4-FFF2-40B4-BE49-F238E27FC236}">
                <a16:creationId xmlns:a16="http://schemas.microsoft.com/office/drawing/2014/main" id="{3C00969F-7BB1-7B49-9B6E-913DE401E66C}"/>
              </a:ext>
            </a:extLst>
          </p:cNvPr>
          <p:cNvSpPr txBox="1">
            <a:spLocks noChangeArrowheads="1"/>
          </p:cNvSpPr>
          <p:nvPr/>
        </p:nvSpPr>
        <p:spPr bwMode="auto">
          <a:xfrm>
            <a:off x="1443753" y="3401616"/>
            <a:ext cx="815595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宋体" charset="0"/>
              </a:defRPr>
            </a:lvl1pPr>
            <a:lvl2pPr marL="742950" indent="-285750">
              <a:spcBef>
                <a:spcPct val="20000"/>
              </a:spcBef>
              <a:buFont typeface="Arial" charset="0"/>
              <a:buChar char="–"/>
              <a:defRPr kumimoji="1" sz="2800">
                <a:solidFill>
                  <a:schemeClr val="tx1"/>
                </a:solidFill>
                <a:latin typeface="Calibri" charset="0"/>
                <a:ea typeface="宋体" charset="0"/>
              </a:defRPr>
            </a:lvl2pPr>
            <a:lvl3pPr marL="1143000" indent="-228600">
              <a:spcBef>
                <a:spcPct val="20000"/>
              </a:spcBef>
              <a:buFont typeface="Arial" charset="0"/>
              <a:buChar char="•"/>
              <a:defRPr kumimoji="1" sz="2400">
                <a:solidFill>
                  <a:schemeClr val="tx1"/>
                </a:solidFill>
                <a:latin typeface="Calibri" charset="0"/>
                <a:ea typeface="宋体" charset="0"/>
              </a:defRPr>
            </a:lvl3pPr>
            <a:lvl4pPr marL="1600200" indent="-228600">
              <a:spcBef>
                <a:spcPct val="20000"/>
              </a:spcBef>
              <a:buFont typeface="Arial" charset="0"/>
              <a:buChar char="–"/>
              <a:defRPr kumimoji="1" sz="2000">
                <a:solidFill>
                  <a:schemeClr val="tx1"/>
                </a:solidFill>
                <a:latin typeface="Calibri" charset="0"/>
                <a:ea typeface="宋体" charset="0"/>
              </a:defRPr>
            </a:lvl4pPr>
            <a:lvl5pPr marL="2057400" indent="-228600">
              <a:spcBef>
                <a:spcPct val="20000"/>
              </a:spcBef>
              <a:buFont typeface="Arial" charset="0"/>
              <a:buChar char="»"/>
              <a:defRPr kumimoji="1" sz="2000">
                <a:solidFill>
                  <a:schemeClr val="tx1"/>
                </a:solidFill>
                <a:latin typeface="Calibri" charset="0"/>
                <a:ea typeface="宋体" charset="0"/>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宋体" charset="0"/>
              </a:defRPr>
            </a:lvl9pPr>
          </a:lstStyle>
          <a:p>
            <a:pPr hangingPunct="1">
              <a:spcBef>
                <a:spcPct val="0"/>
              </a:spcBef>
              <a:spcAft>
                <a:spcPts val="1067"/>
              </a:spcAft>
              <a:buNone/>
              <a:defRPr/>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Heiti SC Light"/>
              </a:rPr>
              <a:t>在线预览大多数文件，预览的并不是源文件，还有真水印</a:t>
            </a:r>
          </a:p>
        </p:txBody>
      </p:sp>
      <p:pic>
        <p:nvPicPr>
          <p:cNvPr id="5" name="图片 4" descr="图片包含 屏幕截图&#10;&#10;&#10;&#10;自动生成的说明">
            <a:extLst>
              <a:ext uri="{FF2B5EF4-FFF2-40B4-BE49-F238E27FC236}">
                <a16:creationId xmlns:a16="http://schemas.microsoft.com/office/drawing/2014/main" id="{A8275A21-88BE-CA4E-B184-2CA47C83BD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42996" y="7005659"/>
            <a:ext cx="7587638" cy="5686559"/>
          </a:xfrm>
          <a:prstGeom prst="rect">
            <a:avLst/>
          </a:prstGeom>
        </p:spPr>
      </p:pic>
      <p:grpSp>
        <p:nvGrpSpPr>
          <p:cNvPr id="74" name="组合 73">
            <a:extLst>
              <a:ext uri="{FF2B5EF4-FFF2-40B4-BE49-F238E27FC236}">
                <a16:creationId xmlns:a16="http://schemas.microsoft.com/office/drawing/2014/main" id="{7906C711-16F1-A241-BE55-EF5BECCC2109}"/>
              </a:ext>
            </a:extLst>
          </p:cNvPr>
          <p:cNvGrpSpPr/>
          <p:nvPr/>
        </p:nvGrpSpPr>
        <p:grpSpPr>
          <a:xfrm>
            <a:off x="12220382" y="1807322"/>
            <a:ext cx="11449271" cy="4436782"/>
            <a:chOff x="12480032" y="1267729"/>
            <a:chExt cx="11449271" cy="4436782"/>
          </a:xfrm>
        </p:grpSpPr>
        <p:sp>
          <p:nvSpPr>
            <p:cNvPr id="12" name="圆角矩形 11">
              <a:extLst>
                <a:ext uri="{FF2B5EF4-FFF2-40B4-BE49-F238E27FC236}">
                  <a16:creationId xmlns:a16="http://schemas.microsoft.com/office/drawing/2014/main" id="{D490D1C3-1F24-8C42-96E8-5BC007889167}"/>
                </a:ext>
              </a:extLst>
            </p:cNvPr>
            <p:cNvSpPr/>
            <p:nvPr/>
          </p:nvSpPr>
          <p:spPr>
            <a:xfrm>
              <a:off x="12480032" y="3401616"/>
              <a:ext cx="2160240" cy="738785"/>
            </a:xfrm>
            <a:prstGeom prst="roundRect">
              <a:avLst>
                <a:gd name="adj" fmla="val 9458"/>
              </a:avLst>
            </a:prstGeom>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800" dirty="0">
                  <a:solidFill>
                    <a:srgbClr val="155C89"/>
                  </a:solidFill>
                  <a:sym typeface="Helvetica Light"/>
                </a:rPr>
                <a:t>源文件</a:t>
              </a:r>
              <a:endParaRPr lang="en-US" altLang="zh-CN" sz="1800" dirty="0">
                <a:solidFill>
                  <a:srgbClr val="155C89"/>
                </a:solidFill>
                <a:sym typeface="Helvetica Light"/>
              </a:endParaRPr>
            </a:p>
            <a:p>
              <a:pPr marL="0" marR="0" indent="0" algn="ctr"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chemeClr val="tx1">
                      <a:lumMod val="50000"/>
                      <a:lumOff val="50000"/>
                    </a:schemeClr>
                  </a:solidFill>
                  <a:effectLst/>
                  <a:uFillTx/>
                  <a:latin typeface="+mn-lt"/>
                  <a:ea typeface="+mn-ea"/>
                  <a:cs typeface="+mn-cs"/>
                  <a:sym typeface="Helvetica Light"/>
                </a:rPr>
                <a:t>位于存储服务器</a:t>
              </a:r>
            </a:p>
          </p:txBody>
        </p:sp>
        <p:sp>
          <p:nvSpPr>
            <p:cNvPr id="17" name="圆角矩形 16">
              <a:extLst>
                <a:ext uri="{FF2B5EF4-FFF2-40B4-BE49-F238E27FC236}">
                  <a16:creationId xmlns:a16="http://schemas.microsoft.com/office/drawing/2014/main" id="{53E98F6B-F3EB-394B-A664-685FFD06B8E9}"/>
                </a:ext>
              </a:extLst>
            </p:cNvPr>
            <p:cNvSpPr/>
            <p:nvPr/>
          </p:nvSpPr>
          <p:spPr>
            <a:xfrm>
              <a:off x="14414670" y="1866668"/>
              <a:ext cx="2160240" cy="738785"/>
            </a:xfrm>
            <a:prstGeom prst="roundRect">
              <a:avLst>
                <a:gd name="adj" fmla="val 9458"/>
              </a:avLst>
            </a:prstGeom>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800" dirty="0">
                  <a:solidFill>
                    <a:srgbClr val="155C89"/>
                  </a:solidFill>
                  <a:sym typeface="Helvetica Light"/>
                </a:rPr>
                <a:t>预览文件</a:t>
              </a:r>
              <a:endParaRPr lang="en-US" altLang="zh-CN" sz="1800" dirty="0">
                <a:solidFill>
                  <a:srgbClr val="155C89"/>
                </a:solidFill>
                <a:sym typeface="Helvetica Light"/>
              </a:endParaRPr>
            </a:p>
            <a:p>
              <a:pPr marL="0" marR="0" indent="0" algn="ctr"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chemeClr val="tx1">
                      <a:lumMod val="50000"/>
                      <a:lumOff val="50000"/>
                    </a:schemeClr>
                  </a:solidFill>
                  <a:effectLst/>
                  <a:uFillTx/>
                  <a:latin typeface="+mn-lt"/>
                  <a:ea typeface="+mn-ea"/>
                  <a:cs typeface="+mn-cs"/>
                  <a:sym typeface="Helvetica Light"/>
                </a:rPr>
                <a:t>位于转码服务器</a:t>
              </a:r>
            </a:p>
          </p:txBody>
        </p:sp>
        <p:sp>
          <p:nvSpPr>
            <p:cNvPr id="22" name="圆角矩形 21">
              <a:extLst>
                <a:ext uri="{FF2B5EF4-FFF2-40B4-BE49-F238E27FC236}">
                  <a16:creationId xmlns:a16="http://schemas.microsoft.com/office/drawing/2014/main" id="{A162C91D-F525-8347-A6A6-18D075B3C4FE}"/>
                </a:ext>
              </a:extLst>
            </p:cNvPr>
            <p:cNvSpPr/>
            <p:nvPr/>
          </p:nvSpPr>
          <p:spPr>
            <a:xfrm>
              <a:off x="17103339" y="1301145"/>
              <a:ext cx="2160240" cy="445713"/>
            </a:xfrm>
            <a:prstGeom prst="roundRect">
              <a:avLst>
                <a:gd name="adj" fmla="val 9458"/>
              </a:avLst>
            </a:prstGeom>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800" dirty="0">
                  <a:solidFill>
                    <a:srgbClr val="155C89"/>
                  </a:solidFill>
                  <a:sym typeface="Helvetica Light"/>
                </a:rPr>
                <a:t>水印服务</a:t>
              </a:r>
              <a:endParaRPr lang="en-US" altLang="zh-CN" sz="1800" dirty="0">
                <a:solidFill>
                  <a:srgbClr val="155C89"/>
                </a:solidFill>
                <a:sym typeface="Helvetica Light"/>
              </a:endParaRPr>
            </a:p>
          </p:txBody>
        </p:sp>
        <p:sp>
          <p:nvSpPr>
            <p:cNvPr id="24" name="圆角矩形 23">
              <a:extLst>
                <a:ext uri="{FF2B5EF4-FFF2-40B4-BE49-F238E27FC236}">
                  <a16:creationId xmlns:a16="http://schemas.microsoft.com/office/drawing/2014/main" id="{9B4156AC-E5E9-2C47-9940-3CD656357C2E}"/>
                </a:ext>
              </a:extLst>
            </p:cNvPr>
            <p:cNvSpPr/>
            <p:nvPr/>
          </p:nvSpPr>
          <p:spPr>
            <a:xfrm>
              <a:off x="20199682" y="1267729"/>
              <a:ext cx="2289461" cy="1936663"/>
            </a:xfrm>
            <a:prstGeom prst="roundRect">
              <a:avLst>
                <a:gd name="adj" fmla="val 4072"/>
              </a:avLst>
            </a:prstGeom>
            <a:solidFill>
              <a:srgbClr val="B4DFDE"/>
            </a:solidFill>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144000" rIns="71437" bIns="71437" numCol="1" spcCol="38100" rtlCol="0" anchor="t" anchorCtr="0">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155C89"/>
                  </a:solidFill>
                  <a:effectLst/>
                  <a:uFillTx/>
                  <a:latin typeface="+mn-lt"/>
                  <a:ea typeface="+mn-ea"/>
                  <a:cs typeface="+mn-cs"/>
                  <a:sym typeface="Helvetica Light"/>
                </a:rPr>
                <a:t>权限管理（只读）</a:t>
              </a:r>
            </a:p>
          </p:txBody>
        </p:sp>
        <p:sp>
          <p:nvSpPr>
            <p:cNvPr id="25" name="圆角矩形 24">
              <a:extLst>
                <a:ext uri="{FF2B5EF4-FFF2-40B4-BE49-F238E27FC236}">
                  <a16:creationId xmlns:a16="http://schemas.microsoft.com/office/drawing/2014/main" id="{5722E0A3-B787-C943-9596-34B07F01C1CE}"/>
                </a:ext>
              </a:extLst>
            </p:cNvPr>
            <p:cNvSpPr/>
            <p:nvPr/>
          </p:nvSpPr>
          <p:spPr>
            <a:xfrm>
              <a:off x="17225367" y="2881072"/>
              <a:ext cx="2160240" cy="445713"/>
            </a:xfrm>
            <a:prstGeom prst="roundRect">
              <a:avLst>
                <a:gd name="adj" fmla="val 9458"/>
              </a:avLst>
            </a:prstGeom>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800" dirty="0">
                  <a:solidFill>
                    <a:srgbClr val="155C89"/>
                  </a:solidFill>
                  <a:sym typeface="Helvetica Light"/>
                </a:rPr>
                <a:t>批注及讨论服务</a:t>
              </a:r>
              <a:endParaRPr lang="en-US" altLang="zh-CN" sz="1800" dirty="0">
                <a:solidFill>
                  <a:srgbClr val="155C89"/>
                </a:solidFill>
                <a:sym typeface="Helvetica Light"/>
              </a:endParaRPr>
            </a:p>
          </p:txBody>
        </p:sp>
        <p:sp>
          <p:nvSpPr>
            <p:cNvPr id="26" name="圆角矩形 25">
              <a:extLst>
                <a:ext uri="{FF2B5EF4-FFF2-40B4-BE49-F238E27FC236}">
                  <a16:creationId xmlns:a16="http://schemas.microsoft.com/office/drawing/2014/main" id="{1FFCE818-AD39-754D-BEA0-5E25A26F481A}"/>
                </a:ext>
              </a:extLst>
            </p:cNvPr>
            <p:cNvSpPr/>
            <p:nvPr/>
          </p:nvSpPr>
          <p:spPr>
            <a:xfrm>
              <a:off x="20199682" y="3767848"/>
              <a:ext cx="2289461" cy="1936663"/>
            </a:xfrm>
            <a:prstGeom prst="roundRect">
              <a:avLst>
                <a:gd name="adj" fmla="val 4072"/>
              </a:avLst>
            </a:prstGeom>
            <a:solidFill>
              <a:srgbClr val="B4DFDE"/>
            </a:solidFill>
            <a:ln w="12700">
              <a:solidFill>
                <a:srgbClr val="155C89"/>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144000" rIns="71437" bIns="71437" numCol="1" spcCol="38100" rtlCol="0" anchor="t" anchorCtr="0">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155C89"/>
                  </a:solidFill>
                  <a:effectLst/>
                  <a:uFillTx/>
                  <a:latin typeface="+mn-lt"/>
                  <a:ea typeface="+mn-ea"/>
                  <a:cs typeface="+mn-cs"/>
                  <a:sym typeface="Helvetica Light"/>
                </a:rPr>
                <a:t>权限管理（写）</a:t>
              </a:r>
            </a:p>
          </p:txBody>
        </p:sp>
        <p:sp>
          <p:nvSpPr>
            <p:cNvPr id="4" name="椭圆 3">
              <a:extLst>
                <a:ext uri="{FF2B5EF4-FFF2-40B4-BE49-F238E27FC236}">
                  <a16:creationId xmlns:a16="http://schemas.microsoft.com/office/drawing/2014/main" id="{16B32E8E-B964-0440-A907-3FEAB6833BCD}"/>
                </a:ext>
              </a:extLst>
            </p:cNvPr>
            <p:cNvSpPr/>
            <p:nvPr/>
          </p:nvSpPr>
          <p:spPr>
            <a:xfrm>
              <a:off x="22972710" y="2977321"/>
              <a:ext cx="956593" cy="956593"/>
            </a:xfrm>
            <a:prstGeom prst="ellipse">
              <a:avLst/>
            </a:prstGeom>
            <a:solidFill>
              <a:schemeClr val="bg1"/>
            </a:solidFill>
            <a:ln w="12700" cap="flat">
              <a:solidFill>
                <a:srgbClr val="773F9B"/>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zh-CN" altLang="en-US" sz="1600" b="0" i="0" u="none" strike="noStrike" cap="none" spc="0" normalizeH="0" baseline="0" dirty="0">
                  <a:ln>
                    <a:noFill/>
                  </a:ln>
                  <a:solidFill>
                    <a:srgbClr val="773F9B"/>
                  </a:solidFill>
                  <a:effectLst/>
                  <a:uFillTx/>
                  <a:latin typeface="+mn-lt"/>
                  <a:ea typeface="+mn-ea"/>
                  <a:cs typeface="+mn-cs"/>
                  <a:sym typeface="Helvetica Light"/>
                </a:rPr>
                <a:t>用户</a:t>
              </a:r>
            </a:p>
          </p:txBody>
        </p:sp>
        <p:sp>
          <p:nvSpPr>
            <p:cNvPr id="27" name="圆角矩形 26">
              <a:extLst>
                <a:ext uri="{FF2B5EF4-FFF2-40B4-BE49-F238E27FC236}">
                  <a16:creationId xmlns:a16="http://schemas.microsoft.com/office/drawing/2014/main" id="{3AFC3E55-640E-9949-89D1-8E33B4608132}"/>
                </a:ext>
              </a:extLst>
            </p:cNvPr>
            <p:cNvSpPr/>
            <p:nvPr/>
          </p:nvSpPr>
          <p:spPr>
            <a:xfrm>
              <a:off x="20696339" y="1990232"/>
              <a:ext cx="1296144" cy="40182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文件预览</a:t>
              </a:r>
              <a:endParaRPr kumimoji="0" lang="zh-CN" altLang="en-US" sz="1600" b="0" i="0" u="none" strike="noStrike" cap="none" spc="0" normalizeH="0" baseline="0" dirty="0">
                <a:ln>
                  <a:noFill/>
                </a:ln>
                <a:solidFill>
                  <a:schemeClr val="bg1"/>
                </a:solidFill>
                <a:effectLst/>
                <a:uFillTx/>
                <a:sym typeface="Helvetica Light"/>
              </a:endParaRPr>
            </a:p>
          </p:txBody>
        </p:sp>
        <p:sp>
          <p:nvSpPr>
            <p:cNvPr id="28" name="圆角矩形 27">
              <a:extLst>
                <a:ext uri="{FF2B5EF4-FFF2-40B4-BE49-F238E27FC236}">
                  <a16:creationId xmlns:a16="http://schemas.microsoft.com/office/drawing/2014/main" id="{51D05533-D6D4-C34D-85F0-0E5E0AC99E14}"/>
                </a:ext>
              </a:extLst>
            </p:cNvPr>
            <p:cNvSpPr/>
            <p:nvPr/>
          </p:nvSpPr>
          <p:spPr>
            <a:xfrm>
              <a:off x="20712381" y="2567748"/>
              <a:ext cx="1296144" cy="40182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批注及讨论</a:t>
              </a:r>
              <a:endParaRPr kumimoji="0" lang="zh-CN" altLang="en-US" sz="1600" b="0" i="0" u="none" strike="noStrike" cap="none" spc="0" normalizeH="0" baseline="0" dirty="0">
                <a:ln>
                  <a:noFill/>
                </a:ln>
                <a:solidFill>
                  <a:schemeClr val="bg1"/>
                </a:solidFill>
                <a:effectLst/>
                <a:uFillTx/>
                <a:sym typeface="Helvetica Light"/>
              </a:endParaRPr>
            </a:p>
          </p:txBody>
        </p:sp>
        <p:sp>
          <p:nvSpPr>
            <p:cNvPr id="29" name="圆角矩形 28">
              <a:extLst>
                <a:ext uri="{FF2B5EF4-FFF2-40B4-BE49-F238E27FC236}">
                  <a16:creationId xmlns:a16="http://schemas.microsoft.com/office/drawing/2014/main" id="{C966F145-1BC8-FC43-B408-54667BD23302}"/>
                </a:ext>
              </a:extLst>
            </p:cNvPr>
            <p:cNvSpPr/>
            <p:nvPr/>
          </p:nvSpPr>
          <p:spPr>
            <a:xfrm>
              <a:off x="20664255" y="4481736"/>
              <a:ext cx="1296144" cy="40182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上传下载</a:t>
              </a:r>
              <a:endParaRPr kumimoji="0" lang="zh-CN" altLang="en-US" sz="1600" b="0" i="0" u="none" strike="noStrike" cap="none" spc="0" normalizeH="0" baseline="0" dirty="0">
                <a:ln>
                  <a:noFill/>
                </a:ln>
                <a:solidFill>
                  <a:schemeClr val="bg1"/>
                </a:solidFill>
                <a:effectLst/>
                <a:uFillTx/>
                <a:sym typeface="Helvetica Light"/>
              </a:endParaRPr>
            </a:p>
          </p:txBody>
        </p:sp>
        <p:sp>
          <p:nvSpPr>
            <p:cNvPr id="30" name="圆角矩形 29">
              <a:extLst>
                <a:ext uri="{FF2B5EF4-FFF2-40B4-BE49-F238E27FC236}">
                  <a16:creationId xmlns:a16="http://schemas.microsoft.com/office/drawing/2014/main" id="{6699BCA9-7A5B-9949-BD2D-B004B31D992F}"/>
                </a:ext>
              </a:extLst>
            </p:cNvPr>
            <p:cNvSpPr/>
            <p:nvPr/>
          </p:nvSpPr>
          <p:spPr>
            <a:xfrm>
              <a:off x="20688944" y="5042942"/>
              <a:ext cx="1296144" cy="401820"/>
            </a:xfrm>
            <a:prstGeom prst="roundRect">
              <a:avLst>
                <a:gd name="adj" fmla="val 5768"/>
              </a:avLst>
            </a:prstGeom>
            <a:solidFill>
              <a:srgbClr val="155C89"/>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zh-CN" altLang="en-US" sz="1600" dirty="0">
                  <a:solidFill>
                    <a:schemeClr val="bg1"/>
                  </a:solidFill>
                  <a:sym typeface="Helvetica Light"/>
                </a:rPr>
                <a:t>编辑删除</a:t>
              </a:r>
              <a:endParaRPr kumimoji="0" lang="zh-CN" altLang="en-US" sz="1600" b="0" i="0" u="none" strike="noStrike" cap="none" spc="0" normalizeH="0" baseline="0" dirty="0">
                <a:ln>
                  <a:noFill/>
                </a:ln>
                <a:solidFill>
                  <a:schemeClr val="bg1"/>
                </a:solidFill>
                <a:effectLst/>
                <a:uFillTx/>
                <a:sym typeface="Helvetica Light"/>
              </a:endParaRPr>
            </a:p>
          </p:txBody>
        </p:sp>
        <p:cxnSp>
          <p:nvCxnSpPr>
            <p:cNvPr id="10" name="肘形连接符 9">
              <a:extLst>
                <a:ext uri="{FF2B5EF4-FFF2-40B4-BE49-F238E27FC236}">
                  <a16:creationId xmlns:a16="http://schemas.microsoft.com/office/drawing/2014/main" id="{A7642EA8-4956-AA42-A56F-A96F61CD1D97}"/>
                </a:ext>
              </a:extLst>
            </p:cNvPr>
            <p:cNvCxnSpPr>
              <a:cxnSpLocks/>
              <a:stCxn id="12" idx="3"/>
              <a:endCxn id="26" idx="1"/>
            </p:cNvCxnSpPr>
            <p:nvPr/>
          </p:nvCxnSpPr>
          <p:spPr>
            <a:xfrm>
              <a:off x="14640272" y="3771009"/>
              <a:ext cx="5559410" cy="965171"/>
            </a:xfrm>
            <a:prstGeom prst="bentConnector3">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35" name="肘形连接符 34">
              <a:extLst>
                <a:ext uri="{FF2B5EF4-FFF2-40B4-BE49-F238E27FC236}">
                  <a16:creationId xmlns:a16="http://schemas.microsoft.com/office/drawing/2014/main" id="{5A303802-81A8-C044-94BD-69D1154EDD5F}"/>
                </a:ext>
              </a:extLst>
            </p:cNvPr>
            <p:cNvCxnSpPr>
              <a:stCxn id="26" idx="3"/>
              <a:endCxn id="4" idx="4"/>
            </p:cNvCxnSpPr>
            <p:nvPr/>
          </p:nvCxnSpPr>
          <p:spPr>
            <a:xfrm flipV="1">
              <a:off x="22489143" y="3933914"/>
              <a:ext cx="961864" cy="802266"/>
            </a:xfrm>
            <a:prstGeom prst="bentConnector2">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37" name="肘形连接符 36">
              <a:extLst>
                <a:ext uri="{FF2B5EF4-FFF2-40B4-BE49-F238E27FC236}">
                  <a16:creationId xmlns:a16="http://schemas.microsoft.com/office/drawing/2014/main" id="{E22FC7B8-A8B7-0940-B490-254672337267}"/>
                </a:ext>
              </a:extLst>
            </p:cNvPr>
            <p:cNvCxnSpPr>
              <a:stCxn id="24" idx="3"/>
              <a:endCxn id="4" idx="0"/>
            </p:cNvCxnSpPr>
            <p:nvPr/>
          </p:nvCxnSpPr>
          <p:spPr>
            <a:xfrm>
              <a:off x="22489143" y="2236061"/>
              <a:ext cx="961864" cy="741260"/>
            </a:xfrm>
            <a:prstGeom prst="bentConnector2">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39" name="肘形连接符 38">
              <a:extLst>
                <a:ext uri="{FF2B5EF4-FFF2-40B4-BE49-F238E27FC236}">
                  <a16:creationId xmlns:a16="http://schemas.microsoft.com/office/drawing/2014/main" id="{82B62FB7-9992-9F45-BFAC-A08BEADBF1F7}"/>
                </a:ext>
              </a:extLst>
            </p:cNvPr>
            <p:cNvCxnSpPr>
              <a:cxnSpLocks/>
              <a:stCxn id="12" idx="0"/>
              <a:endCxn id="17" idx="1"/>
            </p:cNvCxnSpPr>
            <p:nvPr/>
          </p:nvCxnSpPr>
          <p:spPr>
            <a:xfrm rot="5400000" flipH="1" flipV="1">
              <a:off x="13404634" y="2391580"/>
              <a:ext cx="1165555" cy="854518"/>
            </a:xfrm>
            <a:prstGeom prst="bentConnector2">
              <a:avLst/>
            </a:prstGeom>
            <a:noFill/>
            <a:ln w="25400" cap="flat">
              <a:solidFill>
                <a:srgbClr val="F67A1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肘形连接符 41">
              <a:extLst>
                <a:ext uri="{FF2B5EF4-FFF2-40B4-BE49-F238E27FC236}">
                  <a16:creationId xmlns:a16="http://schemas.microsoft.com/office/drawing/2014/main" id="{C29ABA9F-23D8-1240-8BF3-3D7F5A9AFB2C}"/>
                </a:ext>
              </a:extLst>
            </p:cNvPr>
            <p:cNvCxnSpPr>
              <a:stCxn id="17" idx="3"/>
              <a:endCxn id="22" idx="1"/>
            </p:cNvCxnSpPr>
            <p:nvPr/>
          </p:nvCxnSpPr>
          <p:spPr>
            <a:xfrm flipV="1">
              <a:off x="16574910" y="1524002"/>
              <a:ext cx="528429" cy="712059"/>
            </a:xfrm>
            <a:prstGeom prst="bentConnector3">
              <a:avLst/>
            </a:prstGeom>
            <a:noFill/>
            <a:ln w="25400" cap="flat">
              <a:solidFill>
                <a:srgbClr val="F67A1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4" name="肘形连接符 43">
              <a:extLst>
                <a:ext uri="{FF2B5EF4-FFF2-40B4-BE49-F238E27FC236}">
                  <a16:creationId xmlns:a16="http://schemas.microsoft.com/office/drawing/2014/main" id="{F5230987-164A-2B4A-B7DB-4648E1D52074}"/>
                </a:ext>
              </a:extLst>
            </p:cNvPr>
            <p:cNvCxnSpPr>
              <a:cxnSpLocks/>
              <a:stCxn id="17" idx="3"/>
              <a:endCxn id="25" idx="1"/>
            </p:cNvCxnSpPr>
            <p:nvPr/>
          </p:nvCxnSpPr>
          <p:spPr>
            <a:xfrm>
              <a:off x="16574910" y="2236061"/>
              <a:ext cx="650457" cy="867868"/>
            </a:xfrm>
            <a:prstGeom prst="bentConnector3">
              <a:avLst>
                <a:gd name="adj1" fmla="val 40135"/>
              </a:avLst>
            </a:prstGeom>
            <a:noFill/>
            <a:ln w="25400" cap="flat">
              <a:solidFill>
                <a:srgbClr val="F67A1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9" name="肘形连接符 48">
              <a:extLst>
                <a:ext uri="{FF2B5EF4-FFF2-40B4-BE49-F238E27FC236}">
                  <a16:creationId xmlns:a16="http://schemas.microsoft.com/office/drawing/2014/main" id="{2C626E6D-26A1-E045-A38E-E4F50A94E4FB}"/>
                </a:ext>
              </a:extLst>
            </p:cNvPr>
            <p:cNvCxnSpPr>
              <a:stCxn id="17" idx="3"/>
              <a:endCxn id="24" idx="1"/>
            </p:cNvCxnSpPr>
            <p:nvPr/>
          </p:nvCxnSpPr>
          <p:spPr>
            <a:xfrm>
              <a:off x="16574910" y="2236061"/>
              <a:ext cx="3624772" cy="12700"/>
            </a:xfrm>
            <a:prstGeom prst="bentConnector3">
              <a:avLst>
                <a:gd name="adj1" fmla="val 7071"/>
              </a:avLst>
            </a:prstGeom>
            <a:noFill/>
            <a:ln w="25400" cap="flat">
              <a:solidFill>
                <a:srgbClr val="F67A1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1" name="肘形连接符 60">
              <a:extLst>
                <a:ext uri="{FF2B5EF4-FFF2-40B4-BE49-F238E27FC236}">
                  <a16:creationId xmlns:a16="http://schemas.microsoft.com/office/drawing/2014/main" id="{21AB2E88-40A1-C44C-A605-27C306E36E0C}"/>
                </a:ext>
              </a:extLst>
            </p:cNvPr>
            <p:cNvCxnSpPr>
              <a:cxnSpLocks/>
              <a:stCxn id="22" idx="0"/>
              <a:endCxn id="24" idx="0"/>
            </p:cNvCxnSpPr>
            <p:nvPr/>
          </p:nvCxnSpPr>
          <p:spPr>
            <a:xfrm rot="5400000" flipH="1" flipV="1">
              <a:off x="19747228" y="-296040"/>
              <a:ext cx="33416" cy="3160954"/>
            </a:xfrm>
            <a:prstGeom prst="bentConnector3">
              <a:avLst>
                <a:gd name="adj1" fmla="val 784103"/>
              </a:avLst>
            </a:prstGeom>
            <a:noFill/>
            <a:ln w="25400" cap="flat">
              <a:solidFill>
                <a:srgbClr val="F67A1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4" name="肘形连接符 63">
              <a:extLst>
                <a:ext uri="{FF2B5EF4-FFF2-40B4-BE49-F238E27FC236}">
                  <a16:creationId xmlns:a16="http://schemas.microsoft.com/office/drawing/2014/main" id="{B84DFB94-0F8D-2742-8E38-58CA62998591}"/>
                </a:ext>
              </a:extLst>
            </p:cNvPr>
            <p:cNvCxnSpPr>
              <a:cxnSpLocks/>
              <a:stCxn id="25" idx="2"/>
            </p:cNvCxnSpPr>
            <p:nvPr/>
          </p:nvCxnSpPr>
          <p:spPr>
            <a:xfrm rot="5400000" flipH="1" flipV="1">
              <a:off x="19822732" y="1737378"/>
              <a:ext cx="72162" cy="3106652"/>
            </a:xfrm>
            <a:prstGeom prst="bentConnector4">
              <a:avLst>
                <a:gd name="adj1" fmla="val -316787"/>
                <a:gd name="adj2" fmla="val 99916"/>
              </a:avLst>
            </a:prstGeom>
            <a:noFill/>
            <a:ln w="25400" cap="flat">
              <a:solidFill>
                <a:srgbClr val="F67A1F"/>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40274117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24658</TotalTime>
  <Words>2979</Words>
  <Application>Microsoft Macintosh PowerPoint</Application>
  <PresentationFormat>自定义</PresentationFormat>
  <Paragraphs>278</Paragraphs>
  <Slides>20</Slides>
  <Notes>18</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20</vt:i4>
      </vt:variant>
    </vt:vector>
  </HeadingPairs>
  <TitlesOfParts>
    <vt:vector size="34" baseType="lpstr">
      <vt:lpstr>Heiti SC Light</vt:lpstr>
      <vt:lpstr>Lantinghei SC Demibold</vt:lpstr>
      <vt:lpstr>Lantinghei SC Extralight</vt:lpstr>
      <vt:lpstr>Microsoft YaHei UI</vt:lpstr>
      <vt:lpstr>Microsoft YaHei UI Light</vt:lpstr>
      <vt:lpstr>方正兰亭黑简体</vt:lpstr>
      <vt:lpstr>宋体</vt:lpstr>
      <vt:lpstr>微软雅黑</vt:lpstr>
      <vt:lpstr>Arial</vt:lpstr>
      <vt:lpstr>Calibri</vt:lpstr>
      <vt:lpstr>Helvetica</vt:lpstr>
      <vt:lpstr>Helvetica Light</vt:lpstr>
      <vt:lpstr>Helvetica Neue</vt:lpstr>
      <vt:lpstr>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psa</dc:creator>
  <cp:lastModifiedBy>Happy</cp:lastModifiedBy>
  <cp:revision>213</cp:revision>
  <dcterms:modified xsi:type="dcterms:W3CDTF">2019-10-24T08:03:19Z</dcterms:modified>
</cp:coreProperties>
</file>